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18288000" cy="10287000"/>
  <p:notesSz cx="6858000" cy="9144000"/>
  <p:embeddedFontLst>
    <p:embeddedFont>
      <p:font typeface="RQND Pro" charset="1" panose="00000500000000000000"/>
      <p:regular r:id="rId40"/>
    </p:embeddedFont>
    <p:embeddedFont>
      <p:font typeface="Space Mono" charset="1" panose="02000509040000020004"/>
      <p:regular r:id="rId41"/>
    </p:embeddedFont>
    <p:embeddedFont>
      <p:font typeface="Poppins" charset="1" panose="00000500000000000000"/>
      <p:regular r:id="rId42"/>
    </p:embeddedFont>
    <p:embeddedFont>
      <p:font typeface="Canva Sans Bold" charset="1" panose="020B0803030501040103"/>
      <p:regular r:id="rId43"/>
    </p:embeddedFont>
    <p:embeddedFont>
      <p:font typeface="Canva Sans" charset="1" panose="020B0503030501040103"/>
      <p:regular r:id="rId44"/>
    </p:embeddedFont>
    <p:embeddedFont>
      <p:font typeface="Poppins Bold" charset="1" panose="00000800000000000000"/>
      <p:regular r:id="rId45"/>
    </p:embeddedFont>
    <p:embeddedFont>
      <p:font typeface="Canva Sans Bold Italics" charset="1" panose="020B0803030501040103"/>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1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20.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1.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4.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25.png" Type="http://schemas.openxmlformats.org/officeDocument/2006/relationships/image"/><Relationship Id="rId6" Target="../media/image2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27.png" Type="http://schemas.openxmlformats.org/officeDocument/2006/relationships/image"/><Relationship Id="rId6" Target="../media/image28.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29.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0.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2.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3.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4.png" Type="http://schemas.openxmlformats.org/officeDocument/2006/relationships/image"/><Relationship Id="rId6" Target="../media/image35.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6.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37.png" Type="http://schemas.openxmlformats.org/officeDocument/2006/relationships/image"/><Relationship Id="rId6" Target="../media/image3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9.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5.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39.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40.png" Type="http://schemas.openxmlformats.org/officeDocument/2006/relationships/image"/><Relationship Id="rId6" Target="../media/image41.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42.png" Type="http://schemas.openxmlformats.org/officeDocument/2006/relationships/image"/><Relationship Id="rId6" Target="../media/image43.jpe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44.jpe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1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7.png" Type="http://schemas.openxmlformats.org/officeDocument/2006/relationships/image"/><Relationship Id="rId6" Target="../media/image8.svg" Type="http://schemas.openxmlformats.org/officeDocument/2006/relationships/image"/><Relationship Id="rId7" Target="../media/image1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image7.png" Type="http://schemas.openxmlformats.org/officeDocument/2006/relationships/image"/><Relationship Id="rId4" Target="../media/image8.svg" Type="http://schemas.openxmlformats.org/officeDocument/2006/relationships/image"/><Relationship Id="rId5" Target="../media/image1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519367" y="-352343"/>
            <a:ext cx="10991686" cy="10991686"/>
          </a:xfrm>
          <a:custGeom>
            <a:avLst/>
            <a:gdLst/>
            <a:ahLst/>
            <a:cxnLst/>
            <a:rect r="r" b="b" t="t" l="l"/>
            <a:pathLst>
              <a:path h="10991686" w="10991686">
                <a:moveTo>
                  <a:pt x="0" y="0"/>
                </a:moveTo>
                <a:lnTo>
                  <a:pt x="10991686" y="0"/>
                </a:lnTo>
                <a:lnTo>
                  <a:pt x="10991686" y="10991686"/>
                </a:lnTo>
                <a:lnTo>
                  <a:pt x="0" y="10991686"/>
                </a:lnTo>
                <a:lnTo>
                  <a:pt x="0" y="0"/>
                </a:lnTo>
                <a:close/>
              </a:path>
            </a:pathLst>
          </a:custGeom>
          <a:blipFill>
            <a:blip r:embed="rId3">
              <a:alphaModFix amt="49000"/>
            </a:blip>
            <a:stretch>
              <a:fillRect l="0" t="0" r="0" b="0"/>
            </a:stretch>
          </a:blipFill>
        </p:spPr>
      </p:sp>
      <p:sp>
        <p:nvSpPr>
          <p:cNvPr name="TextBox 4" id="4"/>
          <p:cNvSpPr txBox="true"/>
          <p:nvPr/>
        </p:nvSpPr>
        <p:spPr>
          <a:xfrm rot="0">
            <a:off x="1028700" y="1918109"/>
            <a:ext cx="18288000" cy="6117406"/>
          </a:xfrm>
          <a:prstGeom prst="rect">
            <a:avLst/>
          </a:prstGeom>
        </p:spPr>
        <p:txBody>
          <a:bodyPr anchor="t" rtlCol="false" tIns="0" lIns="0" bIns="0" rIns="0">
            <a:spAutoFit/>
          </a:bodyPr>
          <a:lstStyle/>
          <a:p>
            <a:pPr algn="ctr">
              <a:lnSpc>
                <a:spcPts val="24545"/>
              </a:lnSpc>
            </a:pPr>
            <a:r>
              <a:rPr lang="en-US" sz="17532">
                <a:solidFill>
                  <a:srgbClr val="FFFFFF"/>
                </a:solidFill>
                <a:latin typeface="RQND Pro"/>
                <a:ea typeface="RQND Pro"/>
                <a:cs typeface="RQND Pro"/>
                <a:sym typeface="RQND Pro"/>
              </a:rPr>
              <a:t>gmx</a:t>
            </a:r>
          </a:p>
          <a:p>
            <a:pPr algn="ctr">
              <a:lnSpc>
                <a:spcPts val="24545"/>
              </a:lnSpc>
              <a:spcBef>
                <a:spcPct val="0"/>
              </a:spcBef>
            </a:pPr>
            <a:r>
              <a:rPr lang="en-US" sz="17532">
                <a:solidFill>
                  <a:srgbClr val="FFFFFF"/>
                </a:solidFill>
                <a:latin typeface="RQND Pro"/>
                <a:ea typeface="RQND Pro"/>
                <a:cs typeface="RQND Pro"/>
                <a:sym typeface="RQND Pro"/>
              </a:rPr>
              <a:t>analysis</a:t>
            </a:r>
          </a:p>
        </p:txBody>
      </p:sp>
      <p:sp>
        <p:nvSpPr>
          <p:cNvPr name="Freeform 5" id="5"/>
          <p:cNvSpPr/>
          <p:nvPr/>
        </p:nvSpPr>
        <p:spPr>
          <a:xfrm flipH="false" flipV="false" rot="0">
            <a:off x="1028700" y="2993727"/>
            <a:ext cx="4299546" cy="4299546"/>
          </a:xfrm>
          <a:custGeom>
            <a:avLst/>
            <a:gdLst/>
            <a:ahLst/>
            <a:cxnLst/>
            <a:rect r="r" b="b" t="t" l="l"/>
            <a:pathLst>
              <a:path h="4299546" w="4299546">
                <a:moveTo>
                  <a:pt x="0" y="0"/>
                </a:moveTo>
                <a:lnTo>
                  <a:pt x="4299546" y="0"/>
                </a:lnTo>
                <a:lnTo>
                  <a:pt x="4299546" y="4299546"/>
                </a:lnTo>
                <a:lnTo>
                  <a:pt x="0" y="4299546"/>
                </a:lnTo>
                <a:lnTo>
                  <a:pt x="0" y="0"/>
                </a:lnTo>
                <a:close/>
              </a:path>
            </a:pathLst>
          </a:custGeom>
          <a:blipFill>
            <a:blip r:embed="rId4"/>
            <a:stretch>
              <a:fillRect l="0" t="0" r="0" b="0"/>
            </a:stretch>
          </a:blipFill>
        </p:spPr>
      </p:sp>
      <p:sp>
        <p:nvSpPr>
          <p:cNvPr name="TextBox 6" id="6"/>
          <p:cNvSpPr txBox="true"/>
          <p:nvPr/>
        </p:nvSpPr>
        <p:spPr>
          <a:xfrm rot="0">
            <a:off x="4235476" y="8884973"/>
            <a:ext cx="9817049" cy="373327"/>
          </a:xfrm>
          <a:prstGeom prst="rect">
            <a:avLst/>
          </a:prstGeom>
        </p:spPr>
        <p:txBody>
          <a:bodyPr anchor="t" rtlCol="false" tIns="0" lIns="0" bIns="0" rIns="0">
            <a:spAutoFit/>
          </a:bodyPr>
          <a:lstStyle/>
          <a:p>
            <a:pPr algn="ctr">
              <a:lnSpc>
                <a:spcPts val="3047"/>
              </a:lnSpc>
              <a:spcBef>
                <a:spcPct val="0"/>
              </a:spcBef>
            </a:pPr>
            <a:r>
              <a:rPr lang="en-US" sz="2177" spc="1741">
                <a:solidFill>
                  <a:srgbClr val="FFFFFF"/>
                </a:solidFill>
                <a:latin typeface="Space Mono"/>
                <a:ea typeface="Space Mono"/>
                <a:cs typeface="Space Mono"/>
                <a:sym typeface="Space Mono"/>
              </a:rPr>
              <a:t>FINS5547- MAJOR PROJECT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28989" y="766676"/>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289811" y="1799484"/>
            <a:ext cx="13708378" cy="6100228"/>
          </a:xfrm>
          <a:custGeom>
            <a:avLst/>
            <a:gdLst/>
            <a:ahLst/>
            <a:cxnLst/>
            <a:rect r="r" b="b" t="t" l="l"/>
            <a:pathLst>
              <a:path h="6100228" w="13708378">
                <a:moveTo>
                  <a:pt x="0" y="0"/>
                </a:moveTo>
                <a:lnTo>
                  <a:pt x="13708378" y="0"/>
                </a:lnTo>
                <a:lnTo>
                  <a:pt x="13708378" y="6100228"/>
                </a:lnTo>
                <a:lnTo>
                  <a:pt x="0" y="6100228"/>
                </a:lnTo>
                <a:lnTo>
                  <a:pt x="0" y="0"/>
                </a:lnTo>
                <a:close/>
              </a:path>
            </a:pathLst>
          </a:custGeom>
          <a:blipFill>
            <a:blip r:embed="rId5"/>
            <a:stretch>
              <a:fillRect l="0" t="0" r="0" b="0"/>
            </a:stretch>
          </a:blipFill>
        </p:spPr>
      </p:sp>
      <p:sp>
        <p:nvSpPr>
          <p:cNvPr name="TextBox 5" id="5"/>
          <p:cNvSpPr txBox="true"/>
          <p:nvPr/>
        </p:nvSpPr>
        <p:spPr>
          <a:xfrm rot="0">
            <a:off x="5954353" y="8078217"/>
            <a:ext cx="6379294" cy="808937"/>
          </a:xfrm>
          <a:prstGeom prst="rect">
            <a:avLst/>
          </a:prstGeom>
        </p:spPr>
        <p:txBody>
          <a:bodyPr anchor="t" rtlCol="false" tIns="0" lIns="0" bIns="0" rIns="0">
            <a:spAutoFit/>
          </a:bodyPr>
          <a:lstStyle/>
          <a:p>
            <a:pPr algn="ctr">
              <a:lnSpc>
                <a:spcPts val="3187"/>
              </a:lnSpc>
              <a:spcBef>
                <a:spcPct val="0"/>
              </a:spcBef>
            </a:pPr>
            <a:r>
              <a:rPr lang="en-US" sz="2277">
                <a:solidFill>
                  <a:srgbClr val="FFFFFF"/>
                </a:solidFill>
                <a:latin typeface="Poppins"/>
                <a:ea typeface="Poppins"/>
                <a:cs typeface="Poppins"/>
                <a:sym typeface="Poppins"/>
              </a:rPr>
              <a:t>Perpetual trading protocols are still nascent.</a:t>
            </a:r>
          </a:p>
          <a:p>
            <a:pPr algn="ctr">
              <a:lnSpc>
                <a:spcPts val="3187"/>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28989" y="766676"/>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938574" y="491871"/>
            <a:ext cx="3200008" cy="3200008"/>
          </a:xfrm>
          <a:custGeom>
            <a:avLst/>
            <a:gdLst/>
            <a:ahLst/>
            <a:cxnLst/>
            <a:rect r="r" b="b" t="t" l="l"/>
            <a:pathLst>
              <a:path h="3200008" w="3200008">
                <a:moveTo>
                  <a:pt x="0" y="0"/>
                </a:moveTo>
                <a:lnTo>
                  <a:pt x="3200008" y="0"/>
                </a:lnTo>
                <a:lnTo>
                  <a:pt x="3200008" y="3200008"/>
                </a:lnTo>
                <a:lnTo>
                  <a:pt x="0" y="3200008"/>
                </a:lnTo>
                <a:lnTo>
                  <a:pt x="0" y="0"/>
                </a:lnTo>
                <a:close/>
              </a:path>
            </a:pathLst>
          </a:custGeom>
          <a:blipFill>
            <a:blip r:embed="rId5"/>
            <a:stretch>
              <a:fillRect l="0" t="0" r="0" b="0"/>
            </a:stretch>
          </a:blipFill>
        </p:spPr>
      </p:sp>
      <p:sp>
        <p:nvSpPr>
          <p:cNvPr name="TextBox 5" id="5"/>
          <p:cNvSpPr txBox="true"/>
          <p:nvPr/>
        </p:nvSpPr>
        <p:spPr>
          <a:xfrm rot="0">
            <a:off x="3980473" y="857250"/>
            <a:ext cx="5524798" cy="1566544"/>
          </a:xfrm>
          <a:prstGeom prst="rect">
            <a:avLst/>
          </a:prstGeom>
        </p:spPr>
        <p:txBody>
          <a:bodyPr anchor="t" rtlCol="false" tIns="0" lIns="0" bIns="0" rIns="0">
            <a:spAutoFit/>
          </a:bodyPr>
          <a:lstStyle/>
          <a:p>
            <a:pPr algn="ctr">
              <a:lnSpc>
                <a:spcPts val="12880"/>
              </a:lnSpc>
            </a:pPr>
            <a:r>
              <a:rPr lang="en-US" sz="9200" b="true">
                <a:solidFill>
                  <a:srgbClr val="FFFFFF"/>
                </a:solidFill>
                <a:latin typeface="Canva Sans Bold"/>
                <a:ea typeface="Canva Sans Bold"/>
                <a:cs typeface="Canva Sans Bold"/>
                <a:sym typeface="Canva Sans Bold"/>
              </a:rPr>
              <a:t> Aims to...</a:t>
            </a:r>
          </a:p>
        </p:txBody>
      </p:sp>
      <p:sp>
        <p:nvSpPr>
          <p:cNvPr name="TextBox 6" id="6"/>
          <p:cNvSpPr txBox="true"/>
          <p:nvPr/>
        </p:nvSpPr>
        <p:spPr>
          <a:xfrm rot="0">
            <a:off x="2800916" y="5086350"/>
            <a:ext cx="12686167" cy="1362710"/>
          </a:xfrm>
          <a:prstGeom prst="rect">
            <a:avLst/>
          </a:prstGeom>
        </p:spPr>
        <p:txBody>
          <a:bodyPr anchor="t" rtlCol="false" tIns="0" lIns="0" bIns="0" rIns="0">
            <a:spAutoFit/>
          </a:bodyPr>
          <a:lstStyle/>
          <a:p>
            <a:pPr algn="l" marL="561341" indent="-280670" lvl="1">
              <a:lnSpc>
                <a:spcPts val="3640"/>
              </a:lnSpc>
              <a:buFont typeface="Arial"/>
              <a:buChar char="•"/>
            </a:pPr>
            <a:r>
              <a:rPr lang="en-US" b="true" sz="2600">
                <a:solidFill>
                  <a:srgbClr val="FFFFFF"/>
                </a:solidFill>
                <a:latin typeface="Canva Sans Bold"/>
                <a:ea typeface="Canva Sans Bold"/>
                <a:cs typeface="Canva Sans Bold"/>
                <a:sym typeface="Canva Sans Bold"/>
              </a:rPr>
              <a:t>On-Chain Binance: </a:t>
            </a:r>
            <a:r>
              <a:rPr lang="en-US" sz="2600">
                <a:solidFill>
                  <a:srgbClr val="FFFFFF"/>
                </a:solidFill>
                <a:latin typeface="Canva Sans"/>
                <a:ea typeface="Canva Sans"/>
                <a:cs typeface="Canva Sans"/>
                <a:sym typeface="Canva Sans"/>
              </a:rPr>
              <a:t>GMX t</a:t>
            </a:r>
            <a:r>
              <a:rPr lang="en-US" sz="2600">
                <a:solidFill>
                  <a:srgbClr val="FFFFFF"/>
                </a:solidFill>
                <a:latin typeface="Canva Sans"/>
                <a:ea typeface="Canva Sans"/>
                <a:cs typeface="Canva Sans"/>
                <a:sym typeface="Canva Sans"/>
              </a:rPr>
              <a:t>argets the growing on-chain trading market</a:t>
            </a:r>
          </a:p>
          <a:p>
            <a:pPr algn="ctr">
              <a:lnSpc>
                <a:spcPts val="3640"/>
              </a:lnSpc>
            </a:pPr>
          </a:p>
          <a:p>
            <a:pPr algn="l" marL="561341" indent="-280670" lvl="1">
              <a:lnSpc>
                <a:spcPts val="3640"/>
              </a:lnSpc>
              <a:buFont typeface="Arial"/>
              <a:buChar char="•"/>
            </a:pPr>
            <a:r>
              <a:rPr lang="en-US" b="true" sz="2600">
                <a:solidFill>
                  <a:srgbClr val="FFFFFF"/>
                </a:solidFill>
                <a:latin typeface="Canva Sans Bold"/>
                <a:ea typeface="Canva Sans Bold"/>
                <a:cs typeface="Canva Sans Bold"/>
                <a:sym typeface="Canva Sans Bold"/>
              </a:rPr>
              <a:t>Hard to Fork: </a:t>
            </a:r>
            <a:r>
              <a:rPr lang="en-US" sz="2600">
                <a:solidFill>
                  <a:srgbClr val="FFFFFF"/>
                </a:solidFill>
                <a:latin typeface="Canva Sans"/>
                <a:ea typeface="Canva Sans"/>
                <a:cs typeface="Canva Sans"/>
                <a:sym typeface="Canva Sans"/>
              </a:rPr>
              <a:t>Unique incentives and features set it apart from basic DEXes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28989" y="766676"/>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514350" y="3762375"/>
            <a:ext cx="17259300" cy="4276725"/>
          </a:xfrm>
          <a:prstGeom prst="rect">
            <a:avLst/>
          </a:prstGeom>
        </p:spPr>
        <p:txBody>
          <a:bodyPr anchor="t" rtlCol="false" tIns="0" lIns="0" bIns="0" rIns="0">
            <a:spAutoFit/>
          </a:bodyPr>
          <a:lstStyle/>
          <a:p>
            <a:pPr algn="ctr" marL="647700" indent="-323850" lvl="1">
              <a:lnSpc>
                <a:spcPts val="4200"/>
              </a:lnSpc>
              <a:buFont typeface="Arial"/>
              <a:buChar char="•"/>
            </a:pPr>
            <a:r>
              <a:rPr lang="en-US" b="true" sz="3000">
                <a:solidFill>
                  <a:srgbClr val="FFFFFF"/>
                </a:solidFill>
                <a:latin typeface="Poppins Bold"/>
                <a:ea typeface="Poppins Bold"/>
                <a:cs typeface="Poppins Bold"/>
                <a:sym typeface="Poppins Bold"/>
              </a:rPr>
              <a:t>Differentiated Positioning:</a:t>
            </a:r>
            <a:r>
              <a:rPr lang="en-US" sz="3000">
                <a:solidFill>
                  <a:srgbClr val="FFFFFF"/>
                </a:solidFill>
                <a:latin typeface="Poppins"/>
                <a:ea typeface="Poppins"/>
                <a:cs typeface="Poppins"/>
                <a:sym typeface="Poppins"/>
              </a:rPr>
              <a:t> Stands out with unique protocol mechanics and tokenomics</a:t>
            </a:r>
          </a:p>
          <a:p>
            <a:pPr algn="ctr">
              <a:lnSpc>
                <a:spcPts val="4200"/>
              </a:lnSpc>
            </a:pPr>
          </a:p>
          <a:p>
            <a:pPr algn="ctr" marL="647700" indent="-323850" lvl="1">
              <a:lnSpc>
                <a:spcPts val="4200"/>
              </a:lnSpc>
              <a:buFont typeface="Arial"/>
              <a:buChar char="•"/>
            </a:pPr>
            <a:r>
              <a:rPr lang="en-US" b="true" sz="3000">
                <a:solidFill>
                  <a:srgbClr val="FFFFFF"/>
                </a:solidFill>
                <a:latin typeface="Poppins Bold"/>
                <a:ea typeface="Poppins Bold"/>
                <a:cs typeface="Poppins Bold"/>
                <a:sym typeface="Poppins Bold"/>
              </a:rPr>
              <a:t>GLP Liquidity Model:</a:t>
            </a:r>
            <a:r>
              <a:rPr lang="en-US" sz="3000">
                <a:solidFill>
                  <a:srgbClr val="FFFFFF"/>
                </a:solidFill>
                <a:latin typeface="Poppins"/>
                <a:ea typeface="Poppins"/>
                <a:cs typeface="Poppins"/>
                <a:sym typeface="Poppins"/>
              </a:rPr>
              <a:t> Enables zero-slippage trades, unlike traditional AMMs like Uniswap</a:t>
            </a:r>
          </a:p>
          <a:p>
            <a:pPr algn="ctr">
              <a:lnSpc>
                <a:spcPts val="4200"/>
              </a:lnSpc>
            </a:pPr>
          </a:p>
          <a:p>
            <a:pPr algn="ctr" marL="647700" indent="-323850" lvl="1">
              <a:lnSpc>
                <a:spcPts val="4200"/>
              </a:lnSpc>
              <a:buFont typeface="Arial"/>
              <a:buChar char="•"/>
            </a:pPr>
            <a:r>
              <a:rPr lang="en-US" b="true" sz="3000">
                <a:solidFill>
                  <a:srgbClr val="FFFFFF"/>
                </a:solidFill>
                <a:latin typeface="Poppins Bold"/>
                <a:ea typeface="Poppins Bold"/>
                <a:cs typeface="Poppins Bold"/>
                <a:sym typeface="Poppins Bold"/>
              </a:rPr>
              <a:t>Accurate Pricing:</a:t>
            </a:r>
            <a:r>
              <a:rPr lang="en-US" sz="3000">
                <a:solidFill>
                  <a:srgbClr val="FFFFFF"/>
                </a:solidFill>
                <a:latin typeface="Poppins"/>
                <a:ea typeface="Poppins"/>
                <a:cs typeface="Poppins"/>
                <a:sym typeface="Poppins"/>
              </a:rPr>
              <a:t> Uses Chainlink to aggregate prices from major exchanges for reliable, manipulation-resistant data</a:t>
            </a:r>
          </a:p>
          <a:p>
            <a:pPr algn="ctr">
              <a:lnSpc>
                <a:spcPts val="4200"/>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1081921" y="0"/>
            <a:ext cx="9136371" cy="10670214"/>
          </a:xfrm>
          <a:custGeom>
            <a:avLst/>
            <a:gdLst/>
            <a:ahLst/>
            <a:cxnLst/>
            <a:rect r="r" b="b" t="t" l="l"/>
            <a:pathLst>
              <a:path h="10670214" w="9136371">
                <a:moveTo>
                  <a:pt x="0" y="0"/>
                </a:moveTo>
                <a:lnTo>
                  <a:pt x="9136371" y="0"/>
                </a:lnTo>
                <a:lnTo>
                  <a:pt x="9136371" y="10670214"/>
                </a:lnTo>
                <a:lnTo>
                  <a:pt x="0" y="10670214"/>
                </a:lnTo>
                <a:lnTo>
                  <a:pt x="0" y="0"/>
                </a:lnTo>
                <a:close/>
              </a:path>
            </a:pathLst>
          </a:custGeom>
          <a:blipFill>
            <a:blip r:embed="rId3"/>
            <a:stretch>
              <a:fillRect l="0" t="0" r="0" b="0"/>
            </a:stretch>
          </a:blipFill>
        </p:spPr>
      </p:sp>
      <p:sp>
        <p:nvSpPr>
          <p:cNvPr name="TextBox 4" id="4"/>
          <p:cNvSpPr txBox="true"/>
          <p:nvPr/>
        </p:nvSpPr>
        <p:spPr>
          <a:xfrm rot="0">
            <a:off x="1028700" y="4201619"/>
            <a:ext cx="8935562" cy="2752752"/>
          </a:xfrm>
          <a:prstGeom prst="rect">
            <a:avLst/>
          </a:prstGeom>
        </p:spPr>
        <p:txBody>
          <a:bodyPr anchor="t" rtlCol="false" tIns="0" lIns="0" bIns="0" rIns="0">
            <a:spAutoFit/>
          </a:bodyPr>
          <a:lstStyle/>
          <a:p>
            <a:pPr algn="l">
              <a:lnSpc>
                <a:spcPts val="5100"/>
              </a:lnSpc>
            </a:pPr>
            <a:r>
              <a:rPr lang="en-US" sz="8500">
                <a:solidFill>
                  <a:srgbClr val="FFFFFF"/>
                </a:solidFill>
                <a:latin typeface="RQND Pro"/>
                <a:ea typeface="RQND Pro"/>
                <a:cs typeface="RQND Pro"/>
                <a:sym typeface="RQND Pro"/>
              </a:rPr>
              <a:t>DECENTRALIZATION OF GMX AND ITS TOKEN USE CASE</a:t>
            </a:r>
          </a:p>
          <a:p>
            <a:pPr algn="l">
              <a:lnSpc>
                <a:spcPts val="5100"/>
              </a:lnSpc>
            </a:pPr>
          </a:p>
        </p:txBody>
      </p:sp>
      <p:sp>
        <p:nvSpPr>
          <p:cNvPr name="Freeform 5" id="5"/>
          <p:cNvSpPr/>
          <p:nvPr/>
        </p:nvSpPr>
        <p:spPr>
          <a:xfrm flipH="false" flipV="false" rot="0">
            <a:off x="-4199" y="4643432"/>
            <a:ext cx="2797197" cy="2746339"/>
          </a:xfrm>
          <a:custGeom>
            <a:avLst/>
            <a:gdLst/>
            <a:ahLst/>
            <a:cxnLst/>
            <a:rect r="r" b="b" t="t" l="l"/>
            <a:pathLst>
              <a:path h="2746339" w="2797197">
                <a:moveTo>
                  <a:pt x="0" y="0"/>
                </a:moveTo>
                <a:lnTo>
                  <a:pt x="2797197" y="0"/>
                </a:lnTo>
                <a:lnTo>
                  <a:pt x="2797197" y="2746338"/>
                </a:lnTo>
                <a:lnTo>
                  <a:pt x="0" y="2746338"/>
                </a:lnTo>
                <a:lnTo>
                  <a:pt x="0" y="0"/>
                </a:lnTo>
                <a:close/>
              </a:path>
            </a:pathLst>
          </a:custGeom>
          <a:blipFill>
            <a:blip r:embed="rId4">
              <a:alphaModFix amt="26000"/>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531280" y="487680"/>
            <a:ext cx="17225440" cy="8770620"/>
          </a:xfrm>
          <a:custGeom>
            <a:avLst/>
            <a:gdLst/>
            <a:ahLst/>
            <a:cxnLst/>
            <a:rect r="r" b="b" t="t" l="l"/>
            <a:pathLst>
              <a:path h="8770620" w="17225440">
                <a:moveTo>
                  <a:pt x="0" y="0"/>
                </a:moveTo>
                <a:lnTo>
                  <a:pt x="17225440" y="0"/>
                </a:lnTo>
                <a:lnTo>
                  <a:pt x="17225440" y="8770620"/>
                </a:lnTo>
                <a:lnTo>
                  <a:pt x="0" y="8770620"/>
                </a:lnTo>
                <a:lnTo>
                  <a:pt x="0" y="0"/>
                </a:lnTo>
                <a:close/>
              </a:path>
            </a:pathLst>
          </a:custGeom>
          <a:blipFill>
            <a:blip r:embed="rId3"/>
            <a:stretch>
              <a:fillRect l="0" t="0" r="0" b="0"/>
            </a:stretch>
          </a:blipFill>
        </p:spPr>
      </p:sp>
      <p:sp>
        <p:nvSpPr>
          <p:cNvPr name="TextBox 4" id="4"/>
          <p:cNvSpPr txBox="true"/>
          <p:nvPr/>
        </p:nvSpPr>
        <p:spPr>
          <a:xfrm rot="0">
            <a:off x="6593718" y="9191625"/>
            <a:ext cx="5100563"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GMX DOES NOT OPERATE AN ORDER BOOK</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404813" y="1067528"/>
            <a:ext cx="15478375" cy="8151944"/>
          </a:xfrm>
          <a:custGeom>
            <a:avLst/>
            <a:gdLst/>
            <a:ahLst/>
            <a:cxnLst/>
            <a:rect r="r" b="b" t="t" l="l"/>
            <a:pathLst>
              <a:path h="8151944" w="15478375">
                <a:moveTo>
                  <a:pt x="0" y="0"/>
                </a:moveTo>
                <a:lnTo>
                  <a:pt x="15478374" y="0"/>
                </a:lnTo>
                <a:lnTo>
                  <a:pt x="15478374" y="8151944"/>
                </a:lnTo>
                <a:lnTo>
                  <a:pt x="0" y="8151944"/>
                </a:lnTo>
                <a:lnTo>
                  <a:pt x="0" y="0"/>
                </a:lnTo>
                <a:close/>
              </a:path>
            </a:pathLst>
          </a:custGeom>
          <a:blipFill>
            <a:blip r:embed="rId3"/>
            <a:stretch>
              <a:fillRect l="0" t="0" r="0" b="0"/>
            </a:stretch>
          </a:blipFill>
        </p:spPr>
      </p:sp>
      <p:sp>
        <p:nvSpPr>
          <p:cNvPr name="TextBox 4" id="4"/>
          <p:cNvSpPr txBox="true"/>
          <p:nvPr/>
        </p:nvSpPr>
        <p:spPr>
          <a:xfrm rot="0">
            <a:off x="6021884" y="9365198"/>
            <a:ext cx="6244233"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GMX USES ITS MULTI-ASSET POOL TO FULFIL ORDERS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373535" y="1400726"/>
            <a:ext cx="15540929" cy="7485547"/>
          </a:xfrm>
          <a:custGeom>
            <a:avLst/>
            <a:gdLst/>
            <a:ahLst/>
            <a:cxnLst/>
            <a:rect r="r" b="b" t="t" l="l"/>
            <a:pathLst>
              <a:path h="7485547" w="15540929">
                <a:moveTo>
                  <a:pt x="0" y="0"/>
                </a:moveTo>
                <a:lnTo>
                  <a:pt x="15540930" y="0"/>
                </a:lnTo>
                <a:lnTo>
                  <a:pt x="15540930" y="7485548"/>
                </a:lnTo>
                <a:lnTo>
                  <a:pt x="0" y="7485548"/>
                </a:lnTo>
                <a:lnTo>
                  <a:pt x="0" y="0"/>
                </a:lnTo>
                <a:close/>
              </a:path>
            </a:pathLst>
          </a:custGeom>
          <a:blipFill>
            <a:blip r:embed="rId3"/>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4199" y="4643432"/>
            <a:ext cx="2797197" cy="2746339"/>
          </a:xfrm>
          <a:custGeom>
            <a:avLst/>
            <a:gdLst/>
            <a:ahLst/>
            <a:cxnLst/>
            <a:rect r="r" b="b" t="t" l="l"/>
            <a:pathLst>
              <a:path h="2746339" w="2797197">
                <a:moveTo>
                  <a:pt x="0" y="0"/>
                </a:moveTo>
                <a:lnTo>
                  <a:pt x="2797197" y="0"/>
                </a:lnTo>
                <a:lnTo>
                  <a:pt x="2797197" y="2746338"/>
                </a:lnTo>
                <a:lnTo>
                  <a:pt x="0" y="2746338"/>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13460" y="1028700"/>
            <a:ext cx="8730540" cy="5827635"/>
          </a:xfrm>
          <a:custGeom>
            <a:avLst/>
            <a:gdLst/>
            <a:ahLst/>
            <a:cxnLst/>
            <a:rect r="r" b="b" t="t" l="l"/>
            <a:pathLst>
              <a:path h="5827635" w="8730540">
                <a:moveTo>
                  <a:pt x="0" y="0"/>
                </a:moveTo>
                <a:lnTo>
                  <a:pt x="8730540" y="0"/>
                </a:lnTo>
                <a:lnTo>
                  <a:pt x="8730540" y="5827635"/>
                </a:lnTo>
                <a:lnTo>
                  <a:pt x="0" y="5827635"/>
                </a:lnTo>
                <a:lnTo>
                  <a:pt x="0" y="0"/>
                </a:lnTo>
                <a:close/>
              </a:path>
            </a:pathLst>
          </a:custGeom>
          <a:blipFill>
            <a:blip r:embed="rId5"/>
            <a:stretch>
              <a:fillRect l="0" t="0" r="0" b="0"/>
            </a:stretch>
          </a:blipFill>
        </p:spPr>
      </p:sp>
      <p:sp>
        <p:nvSpPr>
          <p:cNvPr name="Freeform 5" id="5"/>
          <p:cNvSpPr/>
          <p:nvPr/>
        </p:nvSpPr>
        <p:spPr>
          <a:xfrm flipH="false" flipV="false" rot="0">
            <a:off x="9712124" y="1028700"/>
            <a:ext cx="8221696" cy="5919621"/>
          </a:xfrm>
          <a:custGeom>
            <a:avLst/>
            <a:gdLst/>
            <a:ahLst/>
            <a:cxnLst/>
            <a:rect r="r" b="b" t="t" l="l"/>
            <a:pathLst>
              <a:path h="5919621" w="8221696">
                <a:moveTo>
                  <a:pt x="0" y="0"/>
                </a:moveTo>
                <a:lnTo>
                  <a:pt x="8221696" y="0"/>
                </a:lnTo>
                <a:lnTo>
                  <a:pt x="8221696" y="5919621"/>
                </a:lnTo>
                <a:lnTo>
                  <a:pt x="0" y="5919621"/>
                </a:lnTo>
                <a:lnTo>
                  <a:pt x="0" y="0"/>
                </a:lnTo>
                <a:close/>
              </a:path>
            </a:pathLst>
          </a:custGeom>
          <a:blipFill>
            <a:blip r:embed="rId6"/>
            <a:stretch>
              <a:fillRect l="0" t="0" r="0" b="0"/>
            </a:stretch>
          </a:blipFill>
        </p:spPr>
      </p:sp>
      <p:sp>
        <p:nvSpPr>
          <p:cNvPr name="TextBox 6" id="6"/>
          <p:cNvSpPr txBox="true"/>
          <p:nvPr/>
        </p:nvSpPr>
        <p:spPr>
          <a:xfrm rot="0">
            <a:off x="871652" y="7886060"/>
            <a:ext cx="16544696" cy="1372240"/>
          </a:xfrm>
          <a:prstGeom prst="rect">
            <a:avLst/>
          </a:prstGeom>
        </p:spPr>
        <p:txBody>
          <a:bodyPr anchor="t" rtlCol="false" tIns="0" lIns="0" bIns="0" rIns="0">
            <a:spAutoFit/>
          </a:bodyPr>
          <a:lstStyle/>
          <a:p>
            <a:pPr algn="ctr">
              <a:lnSpc>
                <a:spcPts val="3639"/>
              </a:lnSpc>
              <a:spcBef>
                <a:spcPct val="0"/>
              </a:spcBef>
            </a:pPr>
            <a:r>
              <a:rPr lang="en-US" sz="2599">
                <a:solidFill>
                  <a:srgbClr val="FFFFFF"/>
                </a:solidFill>
                <a:latin typeface="Poppins"/>
                <a:ea typeface="Poppins"/>
                <a:cs typeface="Poppins"/>
                <a:sym typeface="Poppins"/>
              </a:rPr>
              <a:t>Users who mint GLP supply this liquidity and automatically receive 70% of the protocol’s trading fees, all while avoiding the impermanent‐loss risk typical of many pools. The other 30% will be distributed to staked GMX holders; depending on the network the user staked, they will receive AVAX or ETH. </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4199" y="4643432"/>
            <a:ext cx="2797197" cy="2746339"/>
          </a:xfrm>
          <a:custGeom>
            <a:avLst/>
            <a:gdLst/>
            <a:ahLst/>
            <a:cxnLst/>
            <a:rect r="r" b="b" t="t" l="l"/>
            <a:pathLst>
              <a:path h="2746339" w="2797197">
                <a:moveTo>
                  <a:pt x="0" y="0"/>
                </a:moveTo>
                <a:lnTo>
                  <a:pt x="2797197" y="0"/>
                </a:lnTo>
                <a:lnTo>
                  <a:pt x="2797197" y="2746338"/>
                </a:lnTo>
                <a:lnTo>
                  <a:pt x="0" y="2746338"/>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787035" y="2263354"/>
            <a:ext cx="2889313" cy="5760291"/>
          </a:xfrm>
          <a:custGeom>
            <a:avLst/>
            <a:gdLst/>
            <a:ahLst/>
            <a:cxnLst/>
            <a:rect r="r" b="b" t="t" l="l"/>
            <a:pathLst>
              <a:path h="5760291" w="2889313">
                <a:moveTo>
                  <a:pt x="0" y="0"/>
                </a:moveTo>
                <a:lnTo>
                  <a:pt x="2889313" y="0"/>
                </a:lnTo>
                <a:lnTo>
                  <a:pt x="2889313" y="5760292"/>
                </a:lnTo>
                <a:lnTo>
                  <a:pt x="0" y="5760292"/>
                </a:lnTo>
                <a:lnTo>
                  <a:pt x="0" y="0"/>
                </a:lnTo>
                <a:close/>
              </a:path>
            </a:pathLst>
          </a:custGeom>
          <a:blipFill>
            <a:blip r:embed="rId5"/>
            <a:stretch>
              <a:fillRect l="0" t="0" r="-497349" b="0"/>
            </a:stretch>
          </a:blipFill>
        </p:spPr>
      </p:sp>
      <p:sp>
        <p:nvSpPr>
          <p:cNvPr name="Freeform 5" id="5"/>
          <p:cNvSpPr/>
          <p:nvPr/>
        </p:nvSpPr>
        <p:spPr>
          <a:xfrm flipH="false" flipV="false" rot="0">
            <a:off x="8643998" y="2219682"/>
            <a:ext cx="8615302" cy="5847636"/>
          </a:xfrm>
          <a:custGeom>
            <a:avLst/>
            <a:gdLst/>
            <a:ahLst/>
            <a:cxnLst/>
            <a:rect r="r" b="b" t="t" l="l"/>
            <a:pathLst>
              <a:path h="5847636" w="8615302">
                <a:moveTo>
                  <a:pt x="0" y="0"/>
                </a:moveTo>
                <a:lnTo>
                  <a:pt x="8615302" y="0"/>
                </a:lnTo>
                <a:lnTo>
                  <a:pt x="8615302" y="5847636"/>
                </a:lnTo>
                <a:lnTo>
                  <a:pt x="0" y="5847636"/>
                </a:lnTo>
                <a:lnTo>
                  <a:pt x="0" y="0"/>
                </a:lnTo>
                <a:close/>
              </a:path>
            </a:pathLst>
          </a:custGeom>
          <a:blipFill>
            <a:blip r:embed="rId6"/>
            <a:stretch>
              <a:fillRect l="0" t="0" r="0" b="0"/>
            </a:stretch>
          </a:blipFill>
        </p:spPr>
      </p:sp>
      <p:sp>
        <p:nvSpPr>
          <p:cNvPr name="TextBox 6" id="6"/>
          <p:cNvSpPr txBox="true"/>
          <p:nvPr/>
        </p:nvSpPr>
        <p:spPr>
          <a:xfrm rot="0">
            <a:off x="5231867" y="8890000"/>
            <a:ext cx="7824267"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BY STAKING GMX, USERS WILL RECEIVE ESCROWED GMX (ESGMX)</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372856" y="0"/>
            <a:ext cx="9023070" cy="10312080"/>
          </a:xfrm>
          <a:custGeom>
            <a:avLst/>
            <a:gdLst/>
            <a:ahLst/>
            <a:cxnLst/>
            <a:rect r="r" b="b" t="t" l="l"/>
            <a:pathLst>
              <a:path h="10312080" w="9023070">
                <a:moveTo>
                  <a:pt x="0" y="0"/>
                </a:moveTo>
                <a:lnTo>
                  <a:pt x="9023070" y="0"/>
                </a:lnTo>
                <a:lnTo>
                  <a:pt x="9023070" y="10312080"/>
                </a:lnTo>
                <a:lnTo>
                  <a:pt x="0" y="10312080"/>
                </a:lnTo>
                <a:lnTo>
                  <a:pt x="0" y="0"/>
                </a:lnTo>
                <a:close/>
              </a:path>
            </a:pathLst>
          </a:custGeom>
          <a:blipFill>
            <a:blip r:embed="rId3"/>
            <a:stretch>
              <a:fillRect l="0" t="0" r="0" b="0"/>
            </a:stretch>
          </a:blipFill>
        </p:spPr>
      </p:sp>
      <p:sp>
        <p:nvSpPr>
          <p:cNvPr name="Freeform 4" id="4"/>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4">
              <a:alphaModFix amt="26000"/>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8068125" y="4148160"/>
            <a:ext cx="8935562" cy="2581229"/>
          </a:xfrm>
          <a:prstGeom prst="rect">
            <a:avLst/>
          </a:prstGeom>
        </p:spPr>
        <p:txBody>
          <a:bodyPr anchor="t" rtlCol="false" tIns="0" lIns="0" bIns="0" rIns="0">
            <a:spAutoFit/>
          </a:bodyPr>
          <a:lstStyle/>
          <a:p>
            <a:pPr algn="l">
              <a:lnSpc>
                <a:spcPts val="6299"/>
              </a:lnSpc>
            </a:pPr>
            <a:r>
              <a:rPr lang="en-US" sz="10499">
                <a:solidFill>
                  <a:srgbClr val="FFFFFF"/>
                </a:solidFill>
                <a:latin typeface="RQND Pro"/>
                <a:ea typeface="RQND Pro"/>
                <a:cs typeface="RQND Pro"/>
                <a:sym typeface="RQND Pro"/>
              </a:rPr>
              <a:t>STRENGTHS AND WEAKNESSES </a:t>
            </a:r>
          </a:p>
          <a:p>
            <a:pPr algn="l">
              <a:lnSpc>
                <a:spcPts val="6299"/>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0437498" y="-560877"/>
            <a:ext cx="10753446" cy="10753446"/>
          </a:xfrm>
          <a:custGeom>
            <a:avLst/>
            <a:gdLst/>
            <a:ahLst/>
            <a:cxnLst/>
            <a:rect r="r" b="b" t="t" l="l"/>
            <a:pathLst>
              <a:path h="10753446" w="10753446">
                <a:moveTo>
                  <a:pt x="0" y="0"/>
                </a:moveTo>
                <a:lnTo>
                  <a:pt x="10753447" y="0"/>
                </a:lnTo>
                <a:lnTo>
                  <a:pt x="10753447" y="10753447"/>
                </a:lnTo>
                <a:lnTo>
                  <a:pt x="0" y="10753447"/>
                </a:lnTo>
                <a:lnTo>
                  <a:pt x="0" y="0"/>
                </a:lnTo>
                <a:close/>
              </a:path>
            </a:pathLst>
          </a:custGeom>
          <a:blipFill>
            <a:blip r:embed="rId3">
              <a:alphaModFix amt="14000"/>
            </a:blip>
            <a:stretch>
              <a:fillRect l="0" t="0" r="0" b="0"/>
            </a:stretch>
          </a:blipFill>
        </p:spPr>
      </p:sp>
      <p:sp>
        <p:nvSpPr>
          <p:cNvPr name="Freeform 4" id="4"/>
          <p:cNvSpPr/>
          <p:nvPr/>
        </p:nvSpPr>
        <p:spPr>
          <a:xfrm flipH="false" flipV="false" rot="0">
            <a:off x="7595513" y="6538662"/>
            <a:ext cx="3096974" cy="5857161"/>
          </a:xfrm>
          <a:custGeom>
            <a:avLst/>
            <a:gdLst/>
            <a:ahLst/>
            <a:cxnLst/>
            <a:rect r="r" b="b" t="t" l="l"/>
            <a:pathLst>
              <a:path h="5857161" w="3096974">
                <a:moveTo>
                  <a:pt x="0" y="0"/>
                </a:moveTo>
                <a:lnTo>
                  <a:pt x="3096974" y="0"/>
                </a:lnTo>
                <a:lnTo>
                  <a:pt x="3096974" y="5857160"/>
                </a:lnTo>
                <a:lnTo>
                  <a:pt x="0" y="5857160"/>
                </a:lnTo>
                <a:lnTo>
                  <a:pt x="0" y="0"/>
                </a:lnTo>
                <a:close/>
              </a:path>
            </a:pathLst>
          </a:custGeom>
          <a:blipFill>
            <a:blip r:embed="rId4"/>
            <a:stretch>
              <a:fillRect l="0" t="0" r="0" b="0"/>
            </a:stretch>
          </a:blipFill>
        </p:spPr>
      </p:sp>
      <p:sp>
        <p:nvSpPr>
          <p:cNvPr name="Freeform 5" id="5"/>
          <p:cNvSpPr/>
          <p:nvPr/>
        </p:nvSpPr>
        <p:spPr>
          <a:xfrm flipH="false" flipV="false" rot="0">
            <a:off x="1444170" y="2791470"/>
            <a:ext cx="2797197" cy="2746339"/>
          </a:xfrm>
          <a:custGeom>
            <a:avLst/>
            <a:gdLst/>
            <a:ahLst/>
            <a:cxnLst/>
            <a:rect r="r" b="b" t="t" l="l"/>
            <a:pathLst>
              <a:path h="2746339" w="2797197">
                <a:moveTo>
                  <a:pt x="0" y="0"/>
                </a:moveTo>
                <a:lnTo>
                  <a:pt x="2797197" y="0"/>
                </a:lnTo>
                <a:lnTo>
                  <a:pt x="2797197" y="2746338"/>
                </a:lnTo>
                <a:lnTo>
                  <a:pt x="0" y="2746338"/>
                </a:lnTo>
                <a:lnTo>
                  <a:pt x="0" y="0"/>
                </a:lnTo>
                <a:close/>
              </a:path>
            </a:pathLst>
          </a:custGeom>
          <a:blipFill>
            <a:blip r:embed="rId5">
              <a:alphaModFix amt="26000"/>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3925059" y="3256851"/>
            <a:ext cx="10437882" cy="2280957"/>
          </a:xfrm>
          <a:prstGeom prst="rect">
            <a:avLst/>
          </a:prstGeom>
        </p:spPr>
        <p:txBody>
          <a:bodyPr anchor="t" rtlCol="false" tIns="0" lIns="0" bIns="0" rIns="0">
            <a:spAutoFit/>
          </a:bodyPr>
          <a:lstStyle/>
          <a:p>
            <a:pPr algn="ctr">
              <a:lnSpc>
                <a:spcPts val="18652"/>
              </a:lnSpc>
              <a:spcBef>
                <a:spcPct val="0"/>
              </a:spcBef>
            </a:pPr>
            <a:r>
              <a:rPr lang="en-US" sz="13323">
                <a:solidFill>
                  <a:srgbClr val="FFFFFF"/>
                </a:solidFill>
                <a:latin typeface="RQND Pro"/>
                <a:ea typeface="RQND Pro"/>
                <a:cs typeface="RQND Pro"/>
                <a:sym typeface="RQND Pro"/>
              </a:rPr>
              <a:t>WHAT IS GMX</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814287" y="434812"/>
            <a:ext cx="16659426" cy="8014052"/>
          </a:xfrm>
          <a:custGeom>
            <a:avLst/>
            <a:gdLst/>
            <a:ahLst/>
            <a:cxnLst/>
            <a:rect r="r" b="b" t="t" l="l"/>
            <a:pathLst>
              <a:path h="8014052" w="16659426">
                <a:moveTo>
                  <a:pt x="0" y="0"/>
                </a:moveTo>
                <a:lnTo>
                  <a:pt x="16659426" y="0"/>
                </a:lnTo>
                <a:lnTo>
                  <a:pt x="16659426" y="8014052"/>
                </a:lnTo>
                <a:lnTo>
                  <a:pt x="0" y="8014052"/>
                </a:lnTo>
                <a:lnTo>
                  <a:pt x="0" y="0"/>
                </a:lnTo>
                <a:close/>
              </a:path>
            </a:pathLst>
          </a:custGeom>
          <a:blipFill>
            <a:blip r:embed="rId5"/>
            <a:stretch>
              <a:fillRect l="-196" t="0" r="-196" b="0"/>
            </a:stretch>
          </a:blipFill>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028700" y="3608382"/>
            <a:ext cx="16230600" cy="4365625"/>
          </a:xfrm>
          <a:prstGeom prst="rect">
            <a:avLst/>
          </a:prstGeom>
        </p:spPr>
        <p:txBody>
          <a:bodyPr anchor="t" rtlCol="false" tIns="0" lIns="0" bIns="0" rIns="0">
            <a:spAutoFit/>
          </a:bodyPr>
          <a:lstStyle/>
          <a:p>
            <a:pPr algn="l">
              <a:lnSpc>
                <a:spcPts val="3499"/>
              </a:lnSpc>
              <a:spcBef>
                <a:spcPct val="0"/>
              </a:spcBef>
            </a:pPr>
            <a:r>
              <a:rPr lang="en-US" sz="2499">
                <a:solidFill>
                  <a:srgbClr val="FFFFFF"/>
                </a:solidFill>
                <a:latin typeface="Canva Sans"/>
                <a:ea typeface="Canva Sans"/>
                <a:cs typeface="Canva Sans"/>
                <a:sym typeface="Canva Sans"/>
              </a:rPr>
              <a:t>V1 WAS CREATED WITH ZERO PRICE IMPACT -&gt; LARGE INVESTORS AS IT ALLOWED THEM TO KEEP THEIR CAPITAL ON THE EXCHANGE FOR A LONG TIME. </a:t>
            </a:r>
          </a:p>
          <a:p>
            <a:pPr algn="l">
              <a:lnSpc>
                <a:spcPts val="3499"/>
              </a:lnSpc>
              <a:spcBef>
                <a:spcPct val="0"/>
              </a:spcBef>
            </a:pPr>
          </a:p>
          <a:p>
            <a:pPr algn="l">
              <a:lnSpc>
                <a:spcPts val="3499"/>
              </a:lnSpc>
              <a:spcBef>
                <a:spcPct val="0"/>
              </a:spcBef>
            </a:pPr>
            <a:r>
              <a:rPr lang="en-US" sz="2499">
                <a:solidFill>
                  <a:srgbClr val="FFFFFF"/>
                </a:solidFill>
                <a:latin typeface="Canva Sans"/>
                <a:ea typeface="Canva Sans"/>
                <a:cs typeface="Canva Sans"/>
                <a:sym typeface="Canva Sans"/>
              </a:rPr>
              <a:t>THIS VERSION ALSO FAILED TO BALANCE OPEN INTEREST AND UNUTILIZED CAPITAL, WHICH NOT ONLY REPRESENTED AN OPPORTUNITY COST FOR LIQUIDITY PROVIDERS BUT ALSO POTENTIALLY LIMITED THE OVERALL EFFICIENCY OF THE PLATFORM. </a:t>
            </a:r>
          </a:p>
          <a:p>
            <a:pPr algn="ctr">
              <a:lnSpc>
                <a:spcPts val="3499"/>
              </a:lnSpc>
              <a:spcBef>
                <a:spcPct val="0"/>
              </a:spcBef>
            </a:pPr>
          </a:p>
          <a:p>
            <a:pPr algn="l">
              <a:lnSpc>
                <a:spcPts val="3499"/>
              </a:lnSpc>
              <a:spcBef>
                <a:spcPct val="0"/>
              </a:spcBef>
            </a:pPr>
            <a:r>
              <a:rPr lang="en-US" sz="2499">
                <a:solidFill>
                  <a:srgbClr val="FFFFFF"/>
                </a:solidFill>
                <a:latin typeface="Canva Sans"/>
                <a:ea typeface="Canva Sans"/>
                <a:cs typeface="Canva Sans"/>
                <a:sym typeface="Canva Sans"/>
              </a:rPr>
              <a:t>GMX INTRODUCED GLP, BUT IT WAS TOO COMPLEX FOR INVESTORS; THE SKYROCKETING TRADING VOLUME EXPOSED THE WEAKNESSES OF THIS VERSION AND SHOWED THE NEED TO SCALE TO MATCH THE DEMAND</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643069" y="579557"/>
            <a:ext cx="13001862" cy="8678743"/>
          </a:xfrm>
          <a:custGeom>
            <a:avLst/>
            <a:gdLst/>
            <a:ahLst/>
            <a:cxnLst/>
            <a:rect r="r" b="b" t="t" l="l"/>
            <a:pathLst>
              <a:path h="8678743" w="13001862">
                <a:moveTo>
                  <a:pt x="0" y="0"/>
                </a:moveTo>
                <a:lnTo>
                  <a:pt x="13001862" y="0"/>
                </a:lnTo>
                <a:lnTo>
                  <a:pt x="13001862" y="8678743"/>
                </a:lnTo>
                <a:lnTo>
                  <a:pt x="0" y="8678743"/>
                </a:lnTo>
                <a:lnTo>
                  <a:pt x="0" y="0"/>
                </a:lnTo>
                <a:close/>
              </a:path>
            </a:pathLst>
          </a:custGeom>
          <a:blipFill>
            <a:blip r:embed="rId5"/>
            <a:stretch>
              <a:fillRect l="0" t="0" r="0" b="0"/>
            </a:stretch>
          </a:blipFill>
        </p:spPr>
      </p:sp>
      <p:sp>
        <p:nvSpPr>
          <p:cNvPr name="TextBox 5" id="5"/>
          <p:cNvSpPr txBox="true"/>
          <p:nvPr/>
        </p:nvSpPr>
        <p:spPr>
          <a:xfrm rot="0">
            <a:off x="1303623" y="9458667"/>
            <a:ext cx="15680754"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GM POOLS CAN HELP LIQUIDITY PROVIDERS OFFER ANY ASSET THE DAO ALLOWS. IN ADDITION, GMX V2 SUPPORTS A LOT OF TOKENS</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2647355" y="2119630"/>
            <a:ext cx="12993291" cy="5981065"/>
          </a:xfrm>
          <a:prstGeom prst="rect">
            <a:avLst/>
          </a:prstGeom>
        </p:spPr>
        <p:txBody>
          <a:bodyPr anchor="t" rtlCol="false" tIns="0" lIns="0" bIns="0" rIns="0">
            <a:spAutoFit/>
          </a:bodyPr>
          <a:lstStyle/>
          <a:p>
            <a:pPr algn="just">
              <a:lnSpc>
                <a:spcPts val="4759"/>
              </a:lnSpc>
            </a:pPr>
            <a:r>
              <a:rPr lang="en-US" sz="3399">
                <a:solidFill>
                  <a:srgbClr val="FFFFFF"/>
                </a:solidFill>
                <a:latin typeface="Canva Sans"/>
                <a:ea typeface="Canva Sans"/>
                <a:cs typeface="Canva Sans"/>
                <a:sym typeface="Canva Sans"/>
              </a:rPr>
              <a:t>Oracle-Priced </a:t>
            </a:r>
            <a:r>
              <a:rPr lang="en-US" sz="3399">
                <a:solidFill>
                  <a:srgbClr val="FFFFFF"/>
                </a:solidFill>
                <a:latin typeface="Canva Sans"/>
                <a:ea typeface="Canva Sans"/>
                <a:cs typeface="Canva Sans"/>
                <a:sym typeface="Canva Sans"/>
              </a:rPr>
              <a:t>AMM Model:</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Simpler than CLOBs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Lets all users (not just market makers) earn fees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More transparent and decentralized</a:t>
            </a:r>
          </a:p>
          <a:p>
            <a:pPr algn="just">
              <a:lnSpc>
                <a:spcPts val="4759"/>
              </a:lnSpc>
            </a:pPr>
          </a:p>
          <a:p>
            <a:pPr algn="just">
              <a:lnSpc>
                <a:spcPts val="4759"/>
              </a:lnSpc>
            </a:pPr>
            <a:r>
              <a:rPr lang="en-US" sz="3399">
                <a:solidFill>
                  <a:srgbClr val="FFFFFF"/>
                </a:solidFill>
                <a:latin typeface="Canva Sans"/>
                <a:ea typeface="Canva Sans"/>
                <a:cs typeface="Canva Sans"/>
                <a:sym typeface="Canva Sans"/>
              </a:rPr>
              <a:t>CLOB Advantages: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Full order visibility enables cost-saving and price discovery</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Less reliant on external liquidity</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Can offer faster execution and reduce frontrunning</a:t>
            </a:r>
          </a:p>
          <a:p>
            <a:pPr algn="ctr">
              <a:lnSpc>
                <a:spcPts val="4759"/>
              </a:lnSpc>
            </a:pP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385143" y="2419667"/>
            <a:ext cx="15517713" cy="5380990"/>
          </a:xfrm>
          <a:prstGeom prst="rect">
            <a:avLst/>
          </a:prstGeom>
        </p:spPr>
        <p:txBody>
          <a:bodyPr anchor="t" rtlCol="false" tIns="0" lIns="0" bIns="0" rIns="0">
            <a:spAutoFit/>
          </a:bodyPr>
          <a:lstStyle/>
          <a:p>
            <a:pPr algn="just">
              <a:lnSpc>
                <a:spcPts val="4759"/>
              </a:lnSpc>
            </a:pPr>
            <a:r>
              <a:rPr lang="en-US" sz="3399">
                <a:solidFill>
                  <a:srgbClr val="FFFFFF"/>
                </a:solidFill>
                <a:latin typeface="Canva Sans"/>
                <a:ea typeface="Canva Sans"/>
                <a:cs typeface="Canva Sans"/>
                <a:sym typeface="Canva Sans"/>
              </a:rPr>
              <a:t>Security</a:t>
            </a:r>
            <a:r>
              <a:rPr lang="en-US" sz="3399">
                <a:solidFill>
                  <a:srgbClr val="FFFFFF"/>
                </a:solidFill>
                <a:latin typeface="Canva Sans"/>
                <a:ea typeface="Canva Sans"/>
                <a:cs typeface="Canva Sans"/>
                <a:sym typeface="Canva Sans"/>
              </a:rPr>
              <a:t> Measures: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Regular audits and bug bounties in place</a:t>
            </a:r>
          </a:p>
          <a:p>
            <a:pPr algn="just">
              <a:lnSpc>
                <a:spcPts val="4759"/>
              </a:lnSpc>
            </a:pPr>
          </a:p>
          <a:p>
            <a:pPr algn="just">
              <a:lnSpc>
                <a:spcPts val="4759"/>
              </a:lnSpc>
            </a:pPr>
            <a:r>
              <a:rPr lang="en-US" sz="3399">
                <a:solidFill>
                  <a:srgbClr val="FFFFFF"/>
                </a:solidFill>
                <a:latin typeface="Canva Sans"/>
                <a:ea typeface="Canva Sans"/>
                <a:cs typeface="Canva Sans"/>
                <a:sym typeface="Canva Sans"/>
              </a:rPr>
              <a:t>Ongoing Risks: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Vulnerable to cross-protocol attacks due to DeFi interconnectivity</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R</a:t>
            </a:r>
            <a:r>
              <a:rPr lang="en-US" sz="3399">
                <a:solidFill>
                  <a:srgbClr val="FFFFFF"/>
                </a:solidFill>
                <a:latin typeface="Canva Sans"/>
                <a:ea typeface="Canva Sans"/>
                <a:cs typeface="Canva Sans"/>
                <a:sym typeface="Canva Sans"/>
              </a:rPr>
              <a:t>eliance on Chainlink oracles exposes GMX to oracle manipulation risks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Complex GLP pool model may contain smart contract vulnerabilities</a:t>
            </a:r>
          </a:p>
          <a:p>
            <a:pPr algn="just" marL="734059" indent="-367030" lvl="1">
              <a:lnSpc>
                <a:spcPts val="4759"/>
              </a:lnSpc>
              <a:buFont typeface="Arial"/>
              <a:buChar char="•"/>
            </a:pPr>
            <a:r>
              <a:rPr lang="en-US" sz="3399">
                <a:solidFill>
                  <a:srgbClr val="FFFFFF"/>
                </a:solidFill>
                <a:latin typeface="Canva Sans"/>
                <a:ea typeface="Canva Sans"/>
                <a:cs typeface="Canva Sans"/>
                <a:sym typeface="Canva Sans"/>
              </a:rPr>
              <a:t>Exploits could rapidly drain liquidity and impact protocol solvency</a:t>
            </a:r>
          </a:p>
          <a:p>
            <a:pPr algn="ctr">
              <a:lnSpc>
                <a:spcPts val="4759"/>
              </a:lnSpc>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21490" y="4042045"/>
            <a:ext cx="14008285" cy="2906719"/>
          </a:xfrm>
          <a:custGeom>
            <a:avLst/>
            <a:gdLst/>
            <a:ahLst/>
            <a:cxnLst/>
            <a:rect r="r" b="b" t="t" l="l"/>
            <a:pathLst>
              <a:path h="2906719" w="14008285">
                <a:moveTo>
                  <a:pt x="0" y="0"/>
                </a:moveTo>
                <a:lnTo>
                  <a:pt x="14008284" y="0"/>
                </a:lnTo>
                <a:lnTo>
                  <a:pt x="14008284" y="2906719"/>
                </a:lnTo>
                <a:lnTo>
                  <a:pt x="0" y="2906719"/>
                </a:lnTo>
                <a:lnTo>
                  <a:pt x="0" y="0"/>
                </a:lnTo>
                <a:close/>
              </a:path>
            </a:pathLst>
          </a:custGeom>
          <a:blipFill>
            <a:blip r:embed="rId5"/>
            <a:stretch>
              <a:fillRect l="0" t="0" r="0" b="0"/>
            </a:stretch>
          </a:blipFill>
        </p:spPr>
      </p:sp>
      <p:sp>
        <p:nvSpPr>
          <p:cNvPr name="TextBox 5" id="5"/>
          <p:cNvSpPr txBox="true"/>
          <p:nvPr/>
        </p:nvSpPr>
        <p:spPr>
          <a:xfrm rot="0">
            <a:off x="1489814" y="2290094"/>
            <a:ext cx="15308371" cy="1180465"/>
          </a:xfrm>
          <a:prstGeom prst="rect">
            <a:avLst/>
          </a:prstGeom>
        </p:spPr>
        <p:txBody>
          <a:bodyPr anchor="t" rtlCol="false" tIns="0" lIns="0" bIns="0" rIns="0">
            <a:spAutoFit/>
          </a:bodyPr>
          <a:lstStyle/>
          <a:p>
            <a:pPr algn="ctr">
              <a:lnSpc>
                <a:spcPts val="4759"/>
              </a:lnSpc>
            </a:pPr>
            <a:r>
              <a:rPr lang="en-US" sz="3399">
                <a:solidFill>
                  <a:srgbClr val="FFFFFF"/>
                </a:solidFill>
                <a:latin typeface="Canva Sans"/>
                <a:ea typeface="Canva Sans"/>
                <a:cs typeface="Canva Sans"/>
                <a:sym typeface="Canva Sans"/>
              </a:rPr>
              <a:t>GLP hol</a:t>
            </a:r>
            <a:r>
              <a:rPr lang="en-US" sz="3399">
                <a:solidFill>
                  <a:srgbClr val="FFFFFF"/>
                </a:solidFill>
                <a:latin typeface="Canva Sans"/>
                <a:ea typeface="Canva Sans"/>
                <a:cs typeface="Canva Sans"/>
                <a:sym typeface="Canva Sans"/>
              </a:rPr>
              <a:t>ders earn fees but face counterparty and liquidity risks, especially during prolonged market downturns or stablecoin instability.</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035231" y="691467"/>
            <a:ext cx="13694732" cy="8051081"/>
          </a:xfrm>
          <a:custGeom>
            <a:avLst/>
            <a:gdLst/>
            <a:ahLst/>
            <a:cxnLst/>
            <a:rect r="r" b="b" t="t" l="l"/>
            <a:pathLst>
              <a:path h="8051081" w="13694732">
                <a:moveTo>
                  <a:pt x="0" y="0"/>
                </a:moveTo>
                <a:lnTo>
                  <a:pt x="13694731" y="0"/>
                </a:lnTo>
                <a:lnTo>
                  <a:pt x="13694731" y="8051082"/>
                </a:lnTo>
                <a:lnTo>
                  <a:pt x="0" y="8051082"/>
                </a:lnTo>
                <a:lnTo>
                  <a:pt x="0" y="0"/>
                </a:lnTo>
                <a:close/>
              </a:path>
            </a:pathLst>
          </a:custGeom>
          <a:blipFill>
            <a:blip r:embed="rId5"/>
            <a:stretch>
              <a:fillRect l="0" t="0" r="0" b="0"/>
            </a:stretch>
          </a:blipFill>
        </p:spPr>
      </p:sp>
      <p:sp>
        <p:nvSpPr>
          <p:cNvPr name="TextBox 5" id="5"/>
          <p:cNvSpPr txBox="true"/>
          <p:nvPr/>
        </p:nvSpPr>
        <p:spPr>
          <a:xfrm rot="0">
            <a:off x="6590506" y="9049030"/>
            <a:ext cx="5106988" cy="440819"/>
          </a:xfrm>
          <a:prstGeom prst="rect">
            <a:avLst/>
          </a:prstGeom>
        </p:spPr>
        <p:txBody>
          <a:bodyPr anchor="t" rtlCol="false" tIns="0" lIns="0" bIns="0" rIns="0">
            <a:spAutoFit/>
          </a:bodyPr>
          <a:lstStyle/>
          <a:p>
            <a:pPr algn="ctr" marL="0" indent="0" lvl="0">
              <a:lnSpc>
                <a:spcPts val="3527"/>
              </a:lnSpc>
              <a:spcBef>
                <a:spcPct val="0"/>
              </a:spcBef>
            </a:pPr>
            <a:r>
              <a:rPr lang="en-US" sz="2519" strike="noStrike" u="none">
                <a:solidFill>
                  <a:srgbClr val="FFFFFF"/>
                </a:solidFill>
                <a:latin typeface="Canva Sans"/>
                <a:ea typeface="Canva Sans"/>
                <a:cs typeface="Canva Sans"/>
                <a:sym typeface="Canva Sans"/>
              </a:rPr>
              <a:t>The power of regulatory agencies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493940" y="403024"/>
            <a:ext cx="1907719" cy="625676"/>
          </a:xfrm>
          <a:prstGeom prst="rect">
            <a:avLst/>
          </a:prstGeom>
        </p:spPr>
        <p:txBody>
          <a:bodyPr anchor="t" rtlCol="false" tIns="0" lIns="0" bIns="0" rIns="0">
            <a:spAutoFit/>
          </a:bodyPr>
          <a:lstStyle/>
          <a:p>
            <a:pPr algn="ctr">
              <a:lnSpc>
                <a:spcPts val="5179"/>
              </a:lnSpc>
              <a:spcBef>
                <a:spcPct val="0"/>
              </a:spcBef>
            </a:pPr>
            <a:r>
              <a:rPr lang="en-US" sz="3699">
                <a:solidFill>
                  <a:srgbClr val="FFFFFF"/>
                </a:solidFill>
                <a:latin typeface="Canva Sans"/>
                <a:ea typeface="Canva Sans"/>
                <a:cs typeface="Canva Sans"/>
                <a:sym typeface="Canva Sans"/>
              </a:rPr>
              <a:t>A</a:t>
            </a:r>
            <a:r>
              <a:rPr lang="en-US" sz="3699">
                <a:solidFill>
                  <a:srgbClr val="FFFFFF"/>
                </a:solidFill>
                <a:latin typeface="Canva Sans"/>
                <a:ea typeface="Canva Sans"/>
                <a:cs typeface="Canva Sans"/>
                <a:sym typeface="Canva Sans"/>
              </a:rPr>
              <a:t>udit</a:t>
            </a:r>
          </a:p>
        </p:txBody>
      </p:sp>
      <p:grpSp>
        <p:nvGrpSpPr>
          <p:cNvPr name="Group 5" id="5"/>
          <p:cNvGrpSpPr/>
          <p:nvPr/>
        </p:nvGrpSpPr>
        <p:grpSpPr>
          <a:xfrm rot="0">
            <a:off x="3780614" y="4778695"/>
            <a:ext cx="11032315" cy="4064208"/>
            <a:chOff x="0" y="0"/>
            <a:chExt cx="14709754" cy="5418944"/>
          </a:xfrm>
        </p:grpSpPr>
        <p:sp>
          <p:nvSpPr>
            <p:cNvPr name="Freeform 6" id="6"/>
            <p:cNvSpPr/>
            <p:nvPr/>
          </p:nvSpPr>
          <p:spPr>
            <a:xfrm flipH="false" flipV="false" rot="0">
              <a:off x="0" y="0"/>
              <a:ext cx="14709754" cy="4560024"/>
            </a:xfrm>
            <a:custGeom>
              <a:avLst/>
              <a:gdLst/>
              <a:ahLst/>
              <a:cxnLst/>
              <a:rect r="r" b="b" t="t" l="l"/>
              <a:pathLst>
                <a:path h="4560024" w="14709754">
                  <a:moveTo>
                    <a:pt x="0" y="0"/>
                  </a:moveTo>
                  <a:lnTo>
                    <a:pt x="14709754" y="0"/>
                  </a:lnTo>
                  <a:lnTo>
                    <a:pt x="14709754" y="4560024"/>
                  </a:lnTo>
                  <a:lnTo>
                    <a:pt x="0" y="4560024"/>
                  </a:lnTo>
                  <a:lnTo>
                    <a:pt x="0" y="0"/>
                  </a:lnTo>
                  <a:close/>
                </a:path>
              </a:pathLst>
            </a:custGeom>
            <a:blipFill>
              <a:blip r:embed="rId5"/>
              <a:stretch>
                <a:fillRect l="0" t="0" r="0" b="0"/>
              </a:stretch>
            </a:blipFill>
          </p:spPr>
        </p:sp>
        <p:sp>
          <p:nvSpPr>
            <p:cNvPr name="TextBox 7" id="7"/>
            <p:cNvSpPr txBox="true"/>
            <p:nvPr/>
          </p:nvSpPr>
          <p:spPr>
            <a:xfrm rot="0">
              <a:off x="4619038" y="4881459"/>
              <a:ext cx="5471678" cy="537485"/>
            </a:xfrm>
            <a:prstGeom prst="rect">
              <a:avLst/>
            </a:prstGeom>
          </p:spPr>
          <p:txBody>
            <a:bodyPr anchor="t" rtlCol="false" tIns="0" lIns="0" bIns="0" rIns="0">
              <a:spAutoFit/>
            </a:bodyPr>
            <a:lstStyle/>
            <a:p>
              <a:pPr algn="ctr" marL="0" indent="0" lvl="0">
                <a:lnSpc>
                  <a:spcPts val="3443"/>
                </a:lnSpc>
                <a:spcBef>
                  <a:spcPct val="0"/>
                </a:spcBef>
              </a:pPr>
              <a:r>
                <a:rPr lang="en-US" sz="2459">
                  <a:solidFill>
                    <a:srgbClr val="FFFFFF"/>
                  </a:solidFill>
                  <a:latin typeface="Canva Sans"/>
                  <a:ea typeface="Canva Sans"/>
                  <a:cs typeface="Canva Sans"/>
                  <a:sym typeface="Canva Sans"/>
                </a:rPr>
                <a:t>V2 Audit Reports on Github</a:t>
              </a:r>
            </a:p>
          </p:txBody>
        </p:sp>
      </p:grpSp>
      <p:grpSp>
        <p:nvGrpSpPr>
          <p:cNvPr name="Group 8" id="8"/>
          <p:cNvGrpSpPr/>
          <p:nvPr/>
        </p:nvGrpSpPr>
        <p:grpSpPr>
          <a:xfrm rot="0">
            <a:off x="3682517" y="749200"/>
            <a:ext cx="11130412" cy="3700366"/>
            <a:chOff x="0" y="0"/>
            <a:chExt cx="14840549" cy="4933822"/>
          </a:xfrm>
        </p:grpSpPr>
        <p:sp>
          <p:nvSpPr>
            <p:cNvPr name="Freeform 9" id="9"/>
            <p:cNvSpPr/>
            <p:nvPr/>
          </p:nvSpPr>
          <p:spPr>
            <a:xfrm flipH="false" flipV="false" rot="0">
              <a:off x="0" y="0"/>
              <a:ext cx="14840549" cy="4062600"/>
            </a:xfrm>
            <a:custGeom>
              <a:avLst/>
              <a:gdLst/>
              <a:ahLst/>
              <a:cxnLst/>
              <a:rect r="r" b="b" t="t" l="l"/>
              <a:pathLst>
                <a:path h="4062600" w="14840549">
                  <a:moveTo>
                    <a:pt x="0" y="0"/>
                  </a:moveTo>
                  <a:lnTo>
                    <a:pt x="14840549" y="0"/>
                  </a:lnTo>
                  <a:lnTo>
                    <a:pt x="14840549" y="4062600"/>
                  </a:lnTo>
                  <a:lnTo>
                    <a:pt x="0" y="4062600"/>
                  </a:lnTo>
                  <a:lnTo>
                    <a:pt x="0" y="0"/>
                  </a:lnTo>
                  <a:close/>
                </a:path>
              </a:pathLst>
            </a:custGeom>
            <a:blipFill>
              <a:blip r:embed="rId6"/>
              <a:stretch>
                <a:fillRect l="0" t="0" r="0" b="0"/>
              </a:stretch>
            </a:blipFill>
          </p:spPr>
        </p:sp>
        <p:sp>
          <p:nvSpPr>
            <p:cNvPr name="TextBox 10" id="10"/>
            <p:cNvSpPr txBox="true"/>
            <p:nvPr/>
          </p:nvSpPr>
          <p:spPr>
            <a:xfrm rot="0">
              <a:off x="4461704" y="4382371"/>
              <a:ext cx="5513295" cy="551451"/>
            </a:xfrm>
            <a:prstGeom prst="rect">
              <a:avLst/>
            </a:prstGeom>
          </p:spPr>
          <p:txBody>
            <a:bodyPr anchor="t" rtlCol="false" tIns="0" lIns="0" bIns="0" rIns="0">
              <a:spAutoFit/>
            </a:bodyPr>
            <a:lstStyle/>
            <a:p>
              <a:pPr algn="ctr" marL="0" indent="0" lvl="0">
                <a:lnSpc>
                  <a:spcPts val="3474"/>
                </a:lnSpc>
                <a:spcBef>
                  <a:spcPct val="0"/>
                </a:spcBef>
              </a:pPr>
              <a:r>
                <a:rPr lang="en-US" sz="2481">
                  <a:solidFill>
                    <a:srgbClr val="FFFFFF"/>
                  </a:solidFill>
                  <a:latin typeface="Canva Sans"/>
                  <a:ea typeface="Canva Sans"/>
                  <a:cs typeface="Canva Sans"/>
                  <a:sym typeface="Canva Sans"/>
                </a:rPr>
                <a:t>V1 Audit Reports on Github</a:t>
              </a:r>
            </a:p>
          </p:txBody>
        </p:sp>
      </p:grpSp>
      <p:sp>
        <p:nvSpPr>
          <p:cNvPr name="TextBox 11" id="11"/>
          <p:cNvSpPr txBox="true"/>
          <p:nvPr/>
        </p:nvSpPr>
        <p:spPr>
          <a:xfrm rot="0">
            <a:off x="3152523" y="9371871"/>
            <a:ext cx="13371215" cy="580390"/>
          </a:xfrm>
          <a:prstGeom prst="rect">
            <a:avLst/>
          </a:prstGeom>
        </p:spPr>
        <p:txBody>
          <a:bodyPr anchor="t" rtlCol="false" tIns="0" lIns="0" bIns="0" rIns="0">
            <a:spAutoFit/>
          </a:bodyPr>
          <a:lstStyle/>
          <a:p>
            <a:pPr algn="ctr">
              <a:lnSpc>
                <a:spcPts val="4759"/>
              </a:lnSpc>
              <a:spcBef>
                <a:spcPct val="0"/>
              </a:spcBef>
            </a:pPr>
            <a:r>
              <a:rPr lang="en-US" b="true" sz="3399">
                <a:solidFill>
                  <a:srgbClr val="FFFFFF"/>
                </a:solidFill>
                <a:latin typeface="Canva Sans Bold"/>
                <a:ea typeface="Canva Sans Bold"/>
                <a:cs typeface="Canva Sans Bold"/>
                <a:sym typeface="Canva Sans Bold"/>
              </a:rPr>
              <a:t>GMX is paying more and more attention to its protocol security!</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3226485" y="1234236"/>
            <a:ext cx="6369101" cy="8024064"/>
          </a:xfrm>
          <a:custGeom>
            <a:avLst/>
            <a:gdLst/>
            <a:ahLst/>
            <a:cxnLst/>
            <a:rect r="r" b="b" t="t" l="l"/>
            <a:pathLst>
              <a:path h="8024064" w="6369101">
                <a:moveTo>
                  <a:pt x="0" y="0"/>
                </a:moveTo>
                <a:lnTo>
                  <a:pt x="6369101" y="0"/>
                </a:lnTo>
                <a:lnTo>
                  <a:pt x="6369101" y="8024064"/>
                </a:lnTo>
                <a:lnTo>
                  <a:pt x="0" y="8024064"/>
                </a:lnTo>
                <a:lnTo>
                  <a:pt x="0" y="0"/>
                </a:lnTo>
                <a:close/>
              </a:path>
            </a:pathLst>
          </a:custGeom>
          <a:blipFill>
            <a:blip r:embed="rId5"/>
            <a:stretch>
              <a:fillRect l="0" t="0" r="0" b="0"/>
            </a:stretch>
          </a:blipFill>
        </p:spPr>
      </p:sp>
      <p:sp>
        <p:nvSpPr>
          <p:cNvPr name="TextBox 5" id="5"/>
          <p:cNvSpPr txBox="true"/>
          <p:nvPr/>
        </p:nvSpPr>
        <p:spPr>
          <a:xfrm rot="0">
            <a:off x="493940" y="403024"/>
            <a:ext cx="1907719" cy="625676"/>
          </a:xfrm>
          <a:prstGeom prst="rect">
            <a:avLst/>
          </a:prstGeom>
        </p:spPr>
        <p:txBody>
          <a:bodyPr anchor="t" rtlCol="false" tIns="0" lIns="0" bIns="0" rIns="0">
            <a:spAutoFit/>
          </a:bodyPr>
          <a:lstStyle/>
          <a:p>
            <a:pPr algn="ctr">
              <a:lnSpc>
                <a:spcPts val="5179"/>
              </a:lnSpc>
              <a:spcBef>
                <a:spcPct val="0"/>
              </a:spcBef>
            </a:pPr>
            <a:r>
              <a:rPr lang="en-US" sz="3699">
                <a:solidFill>
                  <a:srgbClr val="FFFFFF"/>
                </a:solidFill>
                <a:latin typeface="Canva Sans"/>
                <a:ea typeface="Canva Sans"/>
                <a:cs typeface="Canva Sans"/>
                <a:sym typeface="Canva Sans"/>
              </a:rPr>
              <a:t>A</a:t>
            </a:r>
            <a:r>
              <a:rPr lang="en-US" sz="3699">
                <a:solidFill>
                  <a:srgbClr val="FFFFFF"/>
                </a:solidFill>
                <a:latin typeface="Canva Sans"/>
                <a:ea typeface="Canva Sans"/>
                <a:cs typeface="Canva Sans"/>
                <a:sym typeface="Canva Sans"/>
              </a:rPr>
              <a:t>udit</a:t>
            </a:r>
          </a:p>
        </p:txBody>
      </p:sp>
      <p:sp>
        <p:nvSpPr>
          <p:cNvPr name="TextBox 6" id="6"/>
          <p:cNvSpPr txBox="true"/>
          <p:nvPr/>
        </p:nvSpPr>
        <p:spPr>
          <a:xfrm rot="0">
            <a:off x="10188562" y="4842025"/>
            <a:ext cx="5742847" cy="404243"/>
          </a:xfrm>
          <a:prstGeom prst="rect">
            <a:avLst/>
          </a:prstGeom>
        </p:spPr>
        <p:txBody>
          <a:bodyPr anchor="t" rtlCol="false" tIns="0" lIns="0" bIns="0" rIns="0">
            <a:spAutoFit/>
          </a:bodyPr>
          <a:lstStyle/>
          <a:p>
            <a:pPr algn="ctr" marL="531099" indent="-265550" lvl="1">
              <a:lnSpc>
                <a:spcPts val="3443"/>
              </a:lnSpc>
              <a:buFont typeface="Arial"/>
              <a:buChar char="•"/>
            </a:pPr>
            <a:r>
              <a:rPr lang="en-US" sz="2459">
                <a:solidFill>
                  <a:srgbClr val="FFFFFF"/>
                </a:solidFill>
                <a:latin typeface="Canva Sans"/>
                <a:ea typeface="Canva Sans"/>
                <a:cs typeface="Canva Sans"/>
                <a:sym typeface="Canva Sans"/>
              </a:rPr>
              <a:t>GMX Audit Reports on Solana</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TextBox 3" id="3"/>
          <p:cNvSpPr txBox="true"/>
          <p:nvPr/>
        </p:nvSpPr>
        <p:spPr>
          <a:xfrm rot="0">
            <a:off x="493940" y="403024"/>
            <a:ext cx="10805629" cy="625676"/>
          </a:xfrm>
          <a:prstGeom prst="rect">
            <a:avLst/>
          </a:prstGeom>
        </p:spPr>
        <p:txBody>
          <a:bodyPr anchor="t" rtlCol="false" tIns="0" lIns="0" bIns="0" rIns="0">
            <a:spAutoFit/>
          </a:bodyPr>
          <a:lstStyle/>
          <a:p>
            <a:pPr algn="ctr">
              <a:lnSpc>
                <a:spcPts val="5179"/>
              </a:lnSpc>
              <a:spcBef>
                <a:spcPct val="0"/>
              </a:spcBef>
            </a:pPr>
            <a:r>
              <a:rPr lang="en-US" sz="3699">
                <a:solidFill>
                  <a:srgbClr val="FFFFFF"/>
                </a:solidFill>
                <a:latin typeface="Canva Sans"/>
                <a:ea typeface="Canva Sans"/>
                <a:cs typeface="Canva Sans"/>
                <a:sym typeface="Canva Sans"/>
              </a:rPr>
              <a:t>Activities on G</a:t>
            </a:r>
            <a:r>
              <a:rPr lang="en-US" sz="3699">
                <a:solidFill>
                  <a:srgbClr val="FFFFFF"/>
                </a:solidFill>
                <a:latin typeface="Canva Sans"/>
                <a:ea typeface="Canva Sans"/>
                <a:cs typeface="Canva Sans"/>
                <a:sym typeface="Canva Sans"/>
              </a:rPr>
              <a:t>itHub - Compared to Hyperliquid</a:t>
            </a:r>
          </a:p>
        </p:txBody>
      </p:sp>
      <p:grpSp>
        <p:nvGrpSpPr>
          <p:cNvPr name="Group 4" id="4"/>
          <p:cNvGrpSpPr/>
          <p:nvPr/>
        </p:nvGrpSpPr>
        <p:grpSpPr>
          <a:xfrm rot="0">
            <a:off x="9338476" y="2686851"/>
            <a:ext cx="8583861" cy="5046831"/>
            <a:chOff x="0" y="0"/>
            <a:chExt cx="11445147" cy="6729108"/>
          </a:xfrm>
        </p:grpSpPr>
        <p:sp>
          <p:nvSpPr>
            <p:cNvPr name="Freeform 5" id="5"/>
            <p:cNvSpPr/>
            <p:nvPr/>
          </p:nvSpPr>
          <p:spPr>
            <a:xfrm flipH="false" flipV="false" rot="0">
              <a:off x="7715552" y="2339982"/>
              <a:ext cx="3729596" cy="3661785"/>
            </a:xfrm>
            <a:custGeom>
              <a:avLst/>
              <a:gdLst/>
              <a:ahLst/>
              <a:cxnLst/>
              <a:rect r="r" b="b" t="t" l="l"/>
              <a:pathLst>
                <a:path h="3661785" w="3729596">
                  <a:moveTo>
                    <a:pt x="0" y="0"/>
                  </a:moveTo>
                  <a:lnTo>
                    <a:pt x="3729595" y="0"/>
                  </a:lnTo>
                  <a:lnTo>
                    <a:pt x="3729595" y="3661785"/>
                  </a:lnTo>
                  <a:lnTo>
                    <a:pt x="0" y="3661785"/>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6" id="6"/>
            <p:cNvSpPr/>
            <p:nvPr/>
          </p:nvSpPr>
          <p:spPr>
            <a:xfrm flipH="false" flipV="false" rot="0">
              <a:off x="0" y="0"/>
              <a:ext cx="11445147" cy="5894251"/>
            </a:xfrm>
            <a:custGeom>
              <a:avLst/>
              <a:gdLst/>
              <a:ahLst/>
              <a:cxnLst/>
              <a:rect r="r" b="b" t="t" l="l"/>
              <a:pathLst>
                <a:path h="5894251" w="11445147">
                  <a:moveTo>
                    <a:pt x="0" y="0"/>
                  </a:moveTo>
                  <a:lnTo>
                    <a:pt x="11445147" y="0"/>
                  </a:lnTo>
                  <a:lnTo>
                    <a:pt x="11445147" y="5894251"/>
                  </a:lnTo>
                  <a:lnTo>
                    <a:pt x="0" y="5894251"/>
                  </a:lnTo>
                  <a:lnTo>
                    <a:pt x="0" y="0"/>
                  </a:lnTo>
                  <a:close/>
                </a:path>
              </a:pathLst>
            </a:custGeom>
            <a:blipFill>
              <a:blip r:embed="rId5"/>
              <a:stretch>
                <a:fillRect l="0" t="0" r="0" b="0"/>
              </a:stretch>
            </a:blipFill>
          </p:spPr>
        </p:sp>
        <p:sp>
          <p:nvSpPr>
            <p:cNvPr name="TextBox 7" id="7"/>
            <p:cNvSpPr txBox="true"/>
            <p:nvPr/>
          </p:nvSpPr>
          <p:spPr>
            <a:xfrm rot="0">
              <a:off x="5520777" y="6160399"/>
              <a:ext cx="972741" cy="568709"/>
            </a:xfrm>
            <a:prstGeom prst="rect">
              <a:avLst/>
            </a:prstGeom>
          </p:spPr>
          <p:txBody>
            <a:bodyPr anchor="t" rtlCol="false" tIns="0" lIns="0" bIns="0" rIns="0">
              <a:spAutoFit/>
            </a:bodyPr>
            <a:lstStyle/>
            <a:p>
              <a:pPr algn="ctr" marL="0" indent="0" lvl="0">
                <a:lnSpc>
                  <a:spcPts val="3527"/>
                </a:lnSpc>
                <a:spcBef>
                  <a:spcPct val="0"/>
                </a:spcBef>
              </a:pPr>
              <a:r>
                <a:rPr lang="en-US" sz="2519">
                  <a:solidFill>
                    <a:srgbClr val="FFFFFF"/>
                  </a:solidFill>
                  <a:latin typeface="Canva Sans"/>
                  <a:ea typeface="Canva Sans"/>
                  <a:cs typeface="Canva Sans"/>
                  <a:sym typeface="Canva Sans"/>
                </a:rPr>
                <a:t>GMX</a:t>
              </a:r>
            </a:p>
          </p:txBody>
        </p:sp>
      </p:grpSp>
      <p:grpSp>
        <p:nvGrpSpPr>
          <p:cNvPr name="Group 8" id="8"/>
          <p:cNvGrpSpPr/>
          <p:nvPr/>
        </p:nvGrpSpPr>
        <p:grpSpPr>
          <a:xfrm rot="0">
            <a:off x="209609" y="2853453"/>
            <a:ext cx="8934391" cy="4880229"/>
            <a:chOff x="0" y="0"/>
            <a:chExt cx="11912522" cy="6506972"/>
          </a:xfrm>
        </p:grpSpPr>
        <p:sp>
          <p:nvSpPr>
            <p:cNvPr name="Freeform 9" id="9"/>
            <p:cNvSpPr/>
            <p:nvPr/>
          </p:nvSpPr>
          <p:spPr>
            <a:xfrm flipH="false" flipV="false" rot="0">
              <a:off x="0" y="0"/>
              <a:ext cx="11912522" cy="5449979"/>
            </a:xfrm>
            <a:custGeom>
              <a:avLst/>
              <a:gdLst/>
              <a:ahLst/>
              <a:cxnLst/>
              <a:rect r="r" b="b" t="t" l="l"/>
              <a:pathLst>
                <a:path h="5449979" w="11912522">
                  <a:moveTo>
                    <a:pt x="0" y="0"/>
                  </a:moveTo>
                  <a:lnTo>
                    <a:pt x="11912522" y="0"/>
                  </a:lnTo>
                  <a:lnTo>
                    <a:pt x="11912522" y="5449979"/>
                  </a:lnTo>
                  <a:lnTo>
                    <a:pt x="0" y="5449979"/>
                  </a:lnTo>
                  <a:lnTo>
                    <a:pt x="0" y="0"/>
                  </a:lnTo>
                  <a:close/>
                </a:path>
              </a:pathLst>
            </a:custGeom>
            <a:blipFill>
              <a:blip r:embed="rId6"/>
              <a:stretch>
                <a:fillRect l="0" t="0" r="0" b="0"/>
              </a:stretch>
            </a:blipFill>
          </p:spPr>
        </p:sp>
        <p:sp>
          <p:nvSpPr>
            <p:cNvPr name="TextBox 10" id="10"/>
            <p:cNvSpPr txBox="true"/>
            <p:nvPr/>
          </p:nvSpPr>
          <p:spPr>
            <a:xfrm rot="0">
              <a:off x="3532677" y="5938263"/>
              <a:ext cx="3672413" cy="568709"/>
            </a:xfrm>
            <a:prstGeom prst="rect">
              <a:avLst/>
            </a:prstGeom>
          </p:spPr>
          <p:txBody>
            <a:bodyPr anchor="t" rtlCol="false" tIns="0" lIns="0" bIns="0" rIns="0">
              <a:spAutoFit/>
            </a:bodyPr>
            <a:lstStyle/>
            <a:p>
              <a:pPr algn="ctr" marL="0" indent="0" lvl="0">
                <a:lnSpc>
                  <a:spcPts val="3527"/>
                </a:lnSpc>
                <a:spcBef>
                  <a:spcPct val="0"/>
                </a:spcBef>
              </a:pPr>
              <a:r>
                <a:rPr lang="en-US" sz="2519">
                  <a:solidFill>
                    <a:srgbClr val="FFFFFF"/>
                  </a:solidFill>
                  <a:latin typeface="Canva Sans"/>
                  <a:ea typeface="Canva Sans"/>
                  <a:cs typeface="Canva Sans"/>
                  <a:sym typeface="Canva Sans"/>
                </a:rPr>
                <a:t>Hyperliquid</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011677" y="1028700"/>
            <a:ext cx="14264646" cy="7730787"/>
          </a:xfrm>
          <a:custGeom>
            <a:avLst/>
            <a:gdLst/>
            <a:ahLst/>
            <a:cxnLst/>
            <a:rect r="r" b="b" t="t" l="l"/>
            <a:pathLst>
              <a:path h="7730787" w="14264646">
                <a:moveTo>
                  <a:pt x="0" y="0"/>
                </a:moveTo>
                <a:lnTo>
                  <a:pt x="14264646" y="0"/>
                </a:lnTo>
                <a:lnTo>
                  <a:pt x="14264646" y="7730787"/>
                </a:lnTo>
                <a:lnTo>
                  <a:pt x="0" y="7730787"/>
                </a:lnTo>
                <a:lnTo>
                  <a:pt x="0" y="0"/>
                </a:lnTo>
                <a:close/>
              </a:path>
            </a:pathLst>
          </a:custGeom>
          <a:blipFill>
            <a:blip r:embed="rId3"/>
            <a:stretch>
              <a:fillRect l="-180" t="0" r="-180" b="0"/>
            </a:stretch>
          </a:blipFill>
        </p:spPr>
      </p:sp>
      <p:sp>
        <p:nvSpPr>
          <p:cNvPr name="TextBox 4" id="4"/>
          <p:cNvSpPr txBox="true"/>
          <p:nvPr/>
        </p:nvSpPr>
        <p:spPr>
          <a:xfrm rot="0">
            <a:off x="5716482" y="8947345"/>
            <a:ext cx="6855036" cy="310955"/>
          </a:xfrm>
          <a:prstGeom prst="rect">
            <a:avLst/>
          </a:prstGeom>
        </p:spPr>
        <p:txBody>
          <a:bodyPr anchor="t" rtlCol="false" tIns="0" lIns="0" bIns="0" rIns="0">
            <a:spAutoFit/>
          </a:bodyPr>
          <a:lstStyle/>
          <a:p>
            <a:pPr algn="ctr">
              <a:lnSpc>
                <a:spcPts val="2444"/>
              </a:lnSpc>
              <a:spcBef>
                <a:spcPct val="0"/>
              </a:spcBef>
            </a:pPr>
            <a:r>
              <a:rPr lang="en-US" sz="1746">
                <a:solidFill>
                  <a:srgbClr val="FFFFFF"/>
                </a:solidFill>
                <a:latin typeface="Poppins"/>
                <a:ea typeface="Poppins"/>
                <a:cs typeface="Poppins"/>
                <a:sym typeface="Poppins"/>
              </a:rPr>
              <a:t>Originally </a:t>
            </a:r>
            <a:r>
              <a:rPr lang="en-US" sz="1746">
                <a:solidFill>
                  <a:srgbClr val="FFFFFF"/>
                </a:solidFill>
                <a:latin typeface="Poppins"/>
                <a:ea typeface="Poppins"/>
                <a:cs typeface="Poppins"/>
                <a:sym typeface="Poppins"/>
              </a:rPr>
              <a:t>Gambit Financial on the Binance Smart Chain (BSC)</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0437498" y="-466446"/>
            <a:ext cx="10753446" cy="10753446"/>
          </a:xfrm>
          <a:custGeom>
            <a:avLst/>
            <a:gdLst/>
            <a:ahLst/>
            <a:cxnLst/>
            <a:rect r="r" b="b" t="t" l="l"/>
            <a:pathLst>
              <a:path h="10753446" w="10753446">
                <a:moveTo>
                  <a:pt x="0" y="0"/>
                </a:moveTo>
                <a:lnTo>
                  <a:pt x="10753447" y="0"/>
                </a:lnTo>
                <a:lnTo>
                  <a:pt x="10753447" y="10753446"/>
                </a:lnTo>
                <a:lnTo>
                  <a:pt x="0" y="10753446"/>
                </a:lnTo>
                <a:lnTo>
                  <a:pt x="0" y="0"/>
                </a:lnTo>
                <a:close/>
              </a:path>
            </a:pathLst>
          </a:custGeom>
          <a:blipFill>
            <a:blip r:embed="rId3">
              <a:alphaModFix amt="14000"/>
            </a:blip>
            <a:stretch>
              <a:fillRect l="0" t="0" r="0" b="0"/>
            </a:stretch>
          </a:blipFill>
        </p:spPr>
      </p:sp>
      <p:sp>
        <p:nvSpPr>
          <p:cNvPr name="Freeform 4" id="4"/>
          <p:cNvSpPr/>
          <p:nvPr/>
        </p:nvSpPr>
        <p:spPr>
          <a:xfrm flipH="false" flipV="false" rot="0">
            <a:off x="1444170" y="2791470"/>
            <a:ext cx="2797197" cy="2746339"/>
          </a:xfrm>
          <a:custGeom>
            <a:avLst/>
            <a:gdLst/>
            <a:ahLst/>
            <a:cxnLst/>
            <a:rect r="r" b="b" t="t" l="l"/>
            <a:pathLst>
              <a:path h="2746339" w="2797197">
                <a:moveTo>
                  <a:pt x="0" y="0"/>
                </a:moveTo>
                <a:lnTo>
                  <a:pt x="2797197" y="0"/>
                </a:lnTo>
                <a:lnTo>
                  <a:pt x="2797197" y="2746338"/>
                </a:lnTo>
                <a:lnTo>
                  <a:pt x="0" y="2746338"/>
                </a:lnTo>
                <a:lnTo>
                  <a:pt x="0" y="0"/>
                </a:lnTo>
                <a:close/>
              </a:path>
            </a:pathLst>
          </a:custGeom>
          <a:blipFill>
            <a:blip r:embed="rId4">
              <a:alphaModFix amt="26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6808595" y="7240374"/>
            <a:ext cx="4670809" cy="4747964"/>
          </a:xfrm>
          <a:custGeom>
            <a:avLst/>
            <a:gdLst/>
            <a:ahLst/>
            <a:cxnLst/>
            <a:rect r="r" b="b" t="t" l="l"/>
            <a:pathLst>
              <a:path h="4747964" w="4670809">
                <a:moveTo>
                  <a:pt x="0" y="0"/>
                </a:moveTo>
                <a:lnTo>
                  <a:pt x="4670810" y="0"/>
                </a:lnTo>
                <a:lnTo>
                  <a:pt x="4670810" y="4747964"/>
                </a:lnTo>
                <a:lnTo>
                  <a:pt x="0" y="4747964"/>
                </a:lnTo>
                <a:lnTo>
                  <a:pt x="0" y="0"/>
                </a:lnTo>
                <a:close/>
              </a:path>
            </a:pathLst>
          </a:custGeom>
          <a:blipFill>
            <a:blip r:embed="rId6"/>
            <a:stretch>
              <a:fillRect l="0" t="0" r="0" b="0"/>
            </a:stretch>
          </a:blipFill>
        </p:spPr>
      </p:sp>
      <p:sp>
        <p:nvSpPr>
          <p:cNvPr name="TextBox 6" id="6"/>
          <p:cNvSpPr txBox="true"/>
          <p:nvPr/>
        </p:nvSpPr>
        <p:spPr>
          <a:xfrm rot="0">
            <a:off x="3925059" y="2413000"/>
            <a:ext cx="10437882" cy="5260976"/>
          </a:xfrm>
          <a:prstGeom prst="rect">
            <a:avLst/>
          </a:prstGeom>
        </p:spPr>
        <p:txBody>
          <a:bodyPr anchor="t" rtlCol="false" tIns="0" lIns="0" bIns="0" rIns="0">
            <a:spAutoFit/>
          </a:bodyPr>
          <a:lstStyle/>
          <a:p>
            <a:pPr algn="ctr">
              <a:lnSpc>
                <a:spcPts val="13999"/>
              </a:lnSpc>
            </a:pPr>
            <a:r>
              <a:rPr lang="en-US" sz="9999">
                <a:solidFill>
                  <a:srgbClr val="FFFFFF"/>
                </a:solidFill>
                <a:latin typeface="RQND Pro"/>
                <a:ea typeface="RQND Pro"/>
                <a:cs typeface="RQND Pro"/>
                <a:sym typeface="RQND Pro"/>
              </a:rPr>
              <a:t>HOW MAY GMX FAIL IN THE FUTURE?</a:t>
            </a:r>
          </a:p>
          <a:p>
            <a:pPr algn="ctr">
              <a:lnSpc>
                <a:spcPts val="13999"/>
              </a:lnSpc>
              <a:spcBef>
                <a:spcPct val="0"/>
              </a:spcBef>
            </a:pPr>
          </a:p>
        </p:txBody>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831063" y="304953"/>
            <a:ext cx="15333623" cy="1780540"/>
          </a:xfrm>
          <a:prstGeom prst="rect">
            <a:avLst/>
          </a:prstGeom>
        </p:spPr>
        <p:txBody>
          <a:bodyPr anchor="t" rtlCol="false" tIns="0" lIns="0" bIns="0" rIns="0">
            <a:spAutoFit/>
          </a:bodyPr>
          <a:lstStyle/>
          <a:p>
            <a:pPr algn="l">
              <a:lnSpc>
                <a:spcPts val="4759"/>
              </a:lnSpc>
            </a:pPr>
            <a:r>
              <a:rPr lang="en-US" sz="3399">
                <a:solidFill>
                  <a:srgbClr val="FFFFFF"/>
                </a:solidFill>
                <a:latin typeface="Canva Sans"/>
                <a:ea typeface="Canva Sans"/>
                <a:cs typeface="Canva Sans"/>
                <a:sym typeface="Canva Sans"/>
              </a:rPr>
              <a:t>1.Due</a:t>
            </a:r>
            <a:r>
              <a:rPr lang="en-US" sz="3399">
                <a:solidFill>
                  <a:srgbClr val="FFFFFF"/>
                </a:solidFill>
                <a:latin typeface="Canva Sans"/>
                <a:ea typeface="Canva Sans"/>
                <a:cs typeface="Canva Sans"/>
                <a:sym typeface="Canva Sans"/>
              </a:rPr>
              <a:t> to public blockchains congestion</a:t>
            </a:r>
          </a:p>
          <a:p>
            <a:pPr algn="l">
              <a:lnSpc>
                <a:spcPts val="4759"/>
              </a:lnSpc>
            </a:pPr>
          </a:p>
          <a:p>
            <a:pPr algn="l">
              <a:lnSpc>
                <a:spcPts val="4759"/>
              </a:lnSpc>
            </a:pPr>
          </a:p>
        </p:txBody>
      </p:sp>
      <p:grpSp>
        <p:nvGrpSpPr>
          <p:cNvPr name="Group 5" id="5"/>
          <p:cNvGrpSpPr/>
          <p:nvPr/>
        </p:nvGrpSpPr>
        <p:grpSpPr>
          <a:xfrm rot="0">
            <a:off x="954427" y="1520338"/>
            <a:ext cx="6720256" cy="7288182"/>
            <a:chOff x="0" y="0"/>
            <a:chExt cx="8960342" cy="9717577"/>
          </a:xfrm>
        </p:grpSpPr>
        <p:sp>
          <p:nvSpPr>
            <p:cNvPr name="Freeform 6" id="6"/>
            <p:cNvSpPr/>
            <p:nvPr/>
          </p:nvSpPr>
          <p:spPr>
            <a:xfrm flipH="false" flipV="false" rot="0">
              <a:off x="689618" y="0"/>
              <a:ext cx="7581106" cy="8958470"/>
            </a:xfrm>
            <a:custGeom>
              <a:avLst/>
              <a:gdLst/>
              <a:ahLst/>
              <a:cxnLst/>
              <a:rect r="r" b="b" t="t" l="l"/>
              <a:pathLst>
                <a:path h="8958470" w="7581106">
                  <a:moveTo>
                    <a:pt x="0" y="0"/>
                  </a:moveTo>
                  <a:lnTo>
                    <a:pt x="7581106" y="0"/>
                  </a:lnTo>
                  <a:lnTo>
                    <a:pt x="7581106" y="8958470"/>
                  </a:lnTo>
                  <a:lnTo>
                    <a:pt x="0" y="8958470"/>
                  </a:lnTo>
                  <a:lnTo>
                    <a:pt x="0" y="0"/>
                  </a:lnTo>
                  <a:close/>
                </a:path>
              </a:pathLst>
            </a:custGeom>
            <a:blipFill>
              <a:blip r:embed="rId5"/>
              <a:stretch>
                <a:fillRect l="0" t="0" r="0" b="0"/>
              </a:stretch>
            </a:blipFill>
          </p:spPr>
        </p:sp>
        <p:sp>
          <p:nvSpPr>
            <p:cNvPr name="TextBox 7" id="7"/>
            <p:cNvSpPr txBox="true"/>
            <p:nvPr/>
          </p:nvSpPr>
          <p:spPr>
            <a:xfrm rot="0">
              <a:off x="0" y="9382801"/>
              <a:ext cx="8960342" cy="334776"/>
            </a:xfrm>
            <a:prstGeom prst="rect">
              <a:avLst/>
            </a:prstGeom>
          </p:spPr>
          <p:txBody>
            <a:bodyPr anchor="t" rtlCol="false" tIns="0" lIns="0" bIns="0" rIns="0">
              <a:spAutoFit/>
            </a:bodyPr>
            <a:lstStyle/>
            <a:p>
              <a:pPr algn="ctr">
                <a:lnSpc>
                  <a:spcPts val="2127"/>
                </a:lnSpc>
                <a:spcBef>
                  <a:spcPct val="0"/>
                </a:spcBef>
              </a:pPr>
              <a:r>
                <a:rPr lang="en-US" sz="1519">
                  <a:solidFill>
                    <a:srgbClr val="FFFFFF"/>
                  </a:solidFill>
                  <a:latin typeface="Canva Sans"/>
                  <a:ea typeface="Canva Sans"/>
                  <a:cs typeface="Canva Sans"/>
                  <a:sym typeface="Canva Sans"/>
                </a:rPr>
                <a:t>Example: In </a:t>
              </a:r>
              <a:r>
                <a:rPr lang="en-US" sz="1519">
                  <a:solidFill>
                    <a:srgbClr val="FFFFFF"/>
                  </a:solidFill>
                  <a:latin typeface="Canva Sans"/>
                  <a:ea typeface="Canva Sans"/>
                  <a:cs typeface="Canva Sans"/>
                  <a:sym typeface="Canva Sans"/>
                </a:rPr>
                <a:t>2021, gas fees on Ethereum (Since the popularity of NFT)</a:t>
              </a:r>
            </a:p>
          </p:txBody>
        </p:sp>
      </p:grpSp>
      <p:grpSp>
        <p:nvGrpSpPr>
          <p:cNvPr name="Group 8" id="8"/>
          <p:cNvGrpSpPr/>
          <p:nvPr/>
        </p:nvGrpSpPr>
        <p:grpSpPr>
          <a:xfrm rot="0">
            <a:off x="10045461" y="2778391"/>
            <a:ext cx="6247689" cy="3936934"/>
            <a:chOff x="0" y="0"/>
            <a:chExt cx="8330252" cy="5249246"/>
          </a:xfrm>
        </p:grpSpPr>
        <p:sp>
          <p:nvSpPr>
            <p:cNvPr name="Freeform 9" id="9"/>
            <p:cNvSpPr/>
            <p:nvPr/>
          </p:nvSpPr>
          <p:spPr>
            <a:xfrm flipH="false" flipV="false" rot="0">
              <a:off x="0" y="0"/>
              <a:ext cx="8330252" cy="4435859"/>
            </a:xfrm>
            <a:custGeom>
              <a:avLst/>
              <a:gdLst/>
              <a:ahLst/>
              <a:cxnLst/>
              <a:rect r="r" b="b" t="t" l="l"/>
              <a:pathLst>
                <a:path h="4435859" w="8330252">
                  <a:moveTo>
                    <a:pt x="0" y="0"/>
                  </a:moveTo>
                  <a:lnTo>
                    <a:pt x="8330252" y="0"/>
                  </a:lnTo>
                  <a:lnTo>
                    <a:pt x="8330252" y="4435859"/>
                  </a:lnTo>
                  <a:lnTo>
                    <a:pt x="0" y="4435859"/>
                  </a:lnTo>
                  <a:lnTo>
                    <a:pt x="0" y="0"/>
                  </a:lnTo>
                  <a:close/>
                </a:path>
              </a:pathLst>
            </a:custGeom>
            <a:blipFill>
              <a:blip r:embed="rId6"/>
              <a:stretch>
                <a:fillRect l="0" t="0" r="0" b="0"/>
              </a:stretch>
            </a:blipFill>
          </p:spPr>
        </p:sp>
        <p:sp>
          <p:nvSpPr>
            <p:cNvPr name="TextBox 10" id="10"/>
            <p:cNvSpPr txBox="true"/>
            <p:nvPr/>
          </p:nvSpPr>
          <p:spPr>
            <a:xfrm rot="0">
              <a:off x="331389" y="4758300"/>
              <a:ext cx="7998863" cy="490945"/>
            </a:xfrm>
            <a:prstGeom prst="rect">
              <a:avLst/>
            </a:prstGeom>
          </p:spPr>
          <p:txBody>
            <a:bodyPr anchor="t" rtlCol="false" tIns="0" lIns="0" bIns="0" rIns="0">
              <a:spAutoFit/>
            </a:bodyPr>
            <a:lstStyle/>
            <a:p>
              <a:pPr algn="ctr">
                <a:lnSpc>
                  <a:spcPts val="3168"/>
                </a:lnSpc>
                <a:spcBef>
                  <a:spcPct val="0"/>
                </a:spcBef>
              </a:pPr>
              <a:r>
                <a:rPr lang="en-US" b="true" sz="2263" i="true">
                  <a:solidFill>
                    <a:srgbClr val="FFFFFF"/>
                  </a:solidFill>
                  <a:latin typeface="Canva Sans Bold Italics"/>
                  <a:ea typeface="Canva Sans Bold Italics"/>
                  <a:cs typeface="Canva Sans Bold Italics"/>
                  <a:sym typeface="Canva Sans Bold Italics"/>
                </a:rPr>
                <a:t>Is it really reliable during peak hours?</a:t>
              </a:r>
            </a:p>
          </p:txBody>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TextBox 3" id="3"/>
          <p:cNvSpPr txBox="true"/>
          <p:nvPr/>
        </p:nvSpPr>
        <p:spPr>
          <a:xfrm rot="0">
            <a:off x="831063" y="304953"/>
            <a:ext cx="15271996" cy="1048097"/>
          </a:xfrm>
          <a:prstGeom prst="rect">
            <a:avLst/>
          </a:prstGeom>
        </p:spPr>
        <p:txBody>
          <a:bodyPr anchor="t" rtlCol="false" tIns="0" lIns="0" bIns="0" rIns="0">
            <a:spAutoFit/>
          </a:bodyPr>
          <a:lstStyle/>
          <a:p>
            <a:pPr algn="l">
              <a:lnSpc>
                <a:spcPts val="4740"/>
              </a:lnSpc>
            </a:pPr>
            <a:r>
              <a:rPr lang="en-US" sz="3386">
                <a:solidFill>
                  <a:srgbClr val="FFFFFF"/>
                </a:solidFill>
                <a:latin typeface="Canva Sans"/>
                <a:ea typeface="Canva Sans"/>
                <a:cs typeface="Canva Sans"/>
                <a:sym typeface="Canva Sans"/>
              </a:rPr>
              <a:t>2.Smar</a:t>
            </a:r>
            <a:r>
              <a:rPr lang="en-US" sz="3386">
                <a:solidFill>
                  <a:srgbClr val="FFFFFF"/>
                </a:solidFill>
                <a:latin typeface="Canva Sans"/>
                <a:ea typeface="Canva Sans"/>
                <a:cs typeface="Canva Sans"/>
                <a:sym typeface="Canva Sans"/>
              </a:rPr>
              <a:t>t contract risk</a:t>
            </a:r>
          </a:p>
          <a:p>
            <a:pPr algn="l" marL="558394" indent="-279197" lvl="1">
              <a:lnSpc>
                <a:spcPts val="3620"/>
              </a:lnSpc>
              <a:buFont typeface="Arial"/>
              <a:buChar char="•"/>
            </a:pPr>
            <a:r>
              <a:rPr lang="en-US" sz="2586">
                <a:solidFill>
                  <a:srgbClr val="FFFFFF"/>
                </a:solidFill>
                <a:latin typeface="Canva Sans"/>
                <a:ea typeface="Canva Sans"/>
                <a:cs typeface="Canva Sans"/>
                <a:sym typeface="Canva Sans"/>
              </a:rPr>
              <a:t>If </a:t>
            </a:r>
            <a:r>
              <a:rPr lang="en-US" sz="2586">
                <a:solidFill>
                  <a:srgbClr val="E7191F"/>
                </a:solidFill>
                <a:latin typeface="Canva Sans"/>
                <a:ea typeface="Canva Sans"/>
                <a:cs typeface="Canva Sans"/>
                <a:sym typeface="Canva Sans"/>
              </a:rPr>
              <a:t>bugs</a:t>
            </a:r>
            <a:r>
              <a:rPr lang="en-US" sz="2586">
                <a:solidFill>
                  <a:srgbClr val="FFFFFF"/>
                </a:solidFill>
                <a:latin typeface="Canva Sans"/>
                <a:ea typeface="Canva Sans"/>
                <a:cs typeface="Canva Sans"/>
                <a:sym typeface="Canva Sans"/>
              </a:rPr>
              <a:t> exist in smart contracts, can be exploited, potentially leading to loss of funds.</a:t>
            </a:r>
          </a:p>
        </p:txBody>
      </p:sp>
      <p:sp>
        <p:nvSpPr>
          <p:cNvPr name="Freeform 4" id="4"/>
          <p:cNvSpPr/>
          <p:nvPr/>
        </p:nvSpPr>
        <p:spPr>
          <a:xfrm flipH="false" flipV="false" rot="0">
            <a:off x="15134664"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0">
            <a:off x="1682941" y="2299805"/>
            <a:ext cx="14528121" cy="6958495"/>
            <a:chOff x="0" y="0"/>
            <a:chExt cx="19370829" cy="9277993"/>
          </a:xfrm>
        </p:grpSpPr>
        <p:sp>
          <p:nvSpPr>
            <p:cNvPr name="Freeform 6" id="6"/>
            <p:cNvSpPr/>
            <p:nvPr/>
          </p:nvSpPr>
          <p:spPr>
            <a:xfrm flipH="false" flipV="false" rot="0">
              <a:off x="0" y="0"/>
              <a:ext cx="8833487" cy="8016389"/>
            </a:xfrm>
            <a:custGeom>
              <a:avLst/>
              <a:gdLst/>
              <a:ahLst/>
              <a:cxnLst/>
              <a:rect r="r" b="b" t="t" l="l"/>
              <a:pathLst>
                <a:path h="8016389" w="8833487">
                  <a:moveTo>
                    <a:pt x="0" y="0"/>
                  </a:moveTo>
                  <a:lnTo>
                    <a:pt x="8833487" y="0"/>
                  </a:lnTo>
                  <a:lnTo>
                    <a:pt x="8833487" y="8016389"/>
                  </a:lnTo>
                  <a:lnTo>
                    <a:pt x="0" y="8016389"/>
                  </a:lnTo>
                  <a:lnTo>
                    <a:pt x="0" y="0"/>
                  </a:lnTo>
                  <a:close/>
                </a:path>
              </a:pathLst>
            </a:custGeom>
            <a:blipFill>
              <a:blip r:embed="rId5"/>
              <a:stretch>
                <a:fillRect l="0" t="0" r="0" b="0"/>
              </a:stretch>
            </a:blipFill>
          </p:spPr>
        </p:sp>
        <p:sp>
          <p:nvSpPr>
            <p:cNvPr name="Freeform 7" id="7"/>
            <p:cNvSpPr/>
            <p:nvPr/>
          </p:nvSpPr>
          <p:spPr>
            <a:xfrm flipH="false" flipV="false" rot="0">
              <a:off x="10859158" y="512691"/>
              <a:ext cx="8248977" cy="6991008"/>
            </a:xfrm>
            <a:custGeom>
              <a:avLst/>
              <a:gdLst/>
              <a:ahLst/>
              <a:cxnLst/>
              <a:rect r="r" b="b" t="t" l="l"/>
              <a:pathLst>
                <a:path h="6991008" w="8248977">
                  <a:moveTo>
                    <a:pt x="0" y="0"/>
                  </a:moveTo>
                  <a:lnTo>
                    <a:pt x="8248978" y="0"/>
                  </a:lnTo>
                  <a:lnTo>
                    <a:pt x="8248978" y="6991008"/>
                  </a:lnTo>
                  <a:lnTo>
                    <a:pt x="0" y="6991008"/>
                  </a:lnTo>
                  <a:lnTo>
                    <a:pt x="0" y="0"/>
                  </a:lnTo>
                  <a:close/>
                </a:path>
              </a:pathLst>
            </a:custGeom>
            <a:blipFill>
              <a:blip r:embed="rId6"/>
              <a:stretch>
                <a:fillRect l="0" t="0" r="0" b="0"/>
              </a:stretch>
            </a:blipFill>
          </p:spPr>
        </p:sp>
        <p:sp>
          <p:nvSpPr>
            <p:cNvPr name="TextBox 8" id="8"/>
            <p:cNvSpPr txBox="true"/>
            <p:nvPr/>
          </p:nvSpPr>
          <p:spPr>
            <a:xfrm rot="0">
              <a:off x="197251" y="8533218"/>
              <a:ext cx="19173578" cy="744775"/>
            </a:xfrm>
            <a:prstGeom prst="rect">
              <a:avLst/>
            </a:prstGeom>
          </p:spPr>
          <p:txBody>
            <a:bodyPr anchor="t" rtlCol="false" tIns="0" lIns="0" bIns="0" rIns="0">
              <a:spAutoFit/>
            </a:bodyPr>
            <a:lstStyle/>
            <a:p>
              <a:pPr algn="ctr">
                <a:lnSpc>
                  <a:spcPts val="2217"/>
                </a:lnSpc>
              </a:pPr>
              <a:r>
                <a:rPr lang="en-US" sz="1583" strike="noStrike" u="none">
                  <a:solidFill>
                    <a:srgbClr val="FFFFFF"/>
                  </a:solidFill>
                  <a:latin typeface="Canva Sans"/>
                  <a:ea typeface="Canva Sans"/>
                  <a:cs typeface="Canva Sans"/>
                  <a:sym typeface="Canva Sans"/>
                </a:rPr>
                <a:t>On 26th March, 2025 Abracadabra’s Cauldron exploited led to a loss of 13 millions dollar</a:t>
              </a:r>
              <a:r>
                <a:rPr lang="en-US" sz="1583" strike="noStrike" u="none">
                  <a:solidFill>
                    <a:srgbClr val="FFFFFF"/>
                  </a:solidFill>
                  <a:latin typeface="Canva Sans"/>
                  <a:ea typeface="Canva Sans"/>
                  <a:cs typeface="Canva Sans"/>
                  <a:sym typeface="Canva Sans"/>
                </a:rPr>
                <a:t> and the issue was confined to the integration with GMX V2, </a:t>
              </a:r>
            </a:p>
            <a:p>
              <a:pPr algn="ctr">
                <a:lnSpc>
                  <a:spcPts val="2357"/>
                </a:lnSpc>
              </a:pPr>
              <a:r>
                <a:rPr lang="en-US" sz="1683" strike="noStrike" u="none">
                  <a:solidFill>
                    <a:srgbClr val="FFFFFF"/>
                  </a:solidFill>
                  <a:latin typeface="Canva Sans"/>
                  <a:ea typeface="Canva Sans"/>
                  <a:cs typeface="Canva Sans"/>
                  <a:sym typeface="Canva Sans"/>
                </a:rPr>
                <a:t>which uses GMX’s liquidity pools for their operations.</a:t>
              </a:r>
              <a:r>
                <a:rPr lang="en-US" sz="1683" strike="noStrike" u="none">
                  <a:solidFill>
                    <a:srgbClr val="FFFFFF"/>
                  </a:solidFill>
                  <a:latin typeface="Canva Sans"/>
                  <a:ea typeface="Canva Sans"/>
                  <a:cs typeface="Canva Sans"/>
                  <a:sym typeface="Canva Sans"/>
                </a:rPr>
                <a:t> </a:t>
              </a:r>
            </a:p>
          </p:txBody>
        </p:sp>
      </p:gr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613663" y="2541812"/>
            <a:ext cx="7853399" cy="4486254"/>
          </a:xfrm>
          <a:custGeom>
            <a:avLst/>
            <a:gdLst/>
            <a:ahLst/>
            <a:cxnLst/>
            <a:rect r="r" b="b" t="t" l="l"/>
            <a:pathLst>
              <a:path h="4486254" w="7853399">
                <a:moveTo>
                  <a:pt x="0" y="0"/>
                </a:moveTo>
                <a:lnTo>
                  <a:pt x="7853398" y="0"/>
                </a:lnTo>
                <a:lnTo>
                  <a:pt x="7853398" y="4486254"/>
                </a:lnTo>
                <a:lnTo>
                  <a:pt x="0" y="4486254"/>
                </a:lnTo>
                <a:lnTo>
                  <a:pt x="0" y="0"/>
                </a:lnTo>
                <a:close/>
              </a:path>
            </a:pathLst>
          </a:custGeom>
          <a:blipFill>
            <a:blip r:embed="rId3"/>
            <a:stretch>
              <a:fillRect l="0" t="0" r="0" b="0"/>
            </a:stretch>
          </a:blipFill>
        </p:spPr>
      </p:sp>
      <p:sp>
        <p:nvSpPr>
          <p:cNvPr name="TextBox 4" id="4"/>
          <p:cNvSpPr txBox="true"/>
          <p:nvPr/>
        </p:nvSpPr>
        <p:spPr>
          <a:xfrm rot="0">
            <a:off x="831063" y="304953"/>
            <a:ext cx="15271996" cy="1030317"/>
          </a:xfrm>
          <a:prstGeom prst="rect">
            <a:avLst/>
          </a:prstGeom>
        </p:spPr>
        <p:txBody>
          <a:bodyPr anchor="t" rtlCol="false" tIns="0" lIns="0" bIns="0" rIns="0">
            <a:spAutoFit/>
          </a:bodyPr>
          <a:lstStyle/>
          <a:p>
            <a:pPr algn="l">
              <a:lnSpc>
                <a:spcPts val="4740"/>
              </a:lnSpc>
            </a:pPr>
            <a:r>
              <a:rPr lang="en-US" sz="3386">
                <a:solidFill>
                  <a:srgbClr val="FFFFFF"/>
                </a:solidFill>
                <a:latin typeface="Canva Sans"/>
                <a:ea typeface="Canva Sans"/>
                <a:cs typeface="Canva Sans"/>
                <a:sym typeface="Canva Sans"/>
              </a:rPr>
              <a:t>3.Market manipulation</a:t>
            </a:r>
          </a:p>
          <a:p>
            <a:pPr algn="l">
              <a:lnSpc>
                <a:spcPts val="3480"/>
              </a:lnSpc>
            </a:pPr>
          </a:p>
        </p:txBody>
      </p:sp>
      <p:sp>
        <p:nvSpPr>
          <p:cNvPr name="TextBox 5" id="5"/>
          <p:cNvSpPr txBox="true"/>
          <p:nvPr/>
        </p:nvSpPr>
        <p:spPr>
          <a:xfrm rot="0">
            <a:off x="1272592" y="7649896"/>
            <a:ext cx="6535539" cy="256669"/>
          </a:xfrm>
          <a:prstGeom prst="rect">
            <a:avLst/>
          </a:prstGeom>
        </p:spPr>
        <p:txBody>
          <a:bodyPr anchor="t" rtlCol="false" tIns="0" lIns="0" bIns="0" rIns="0">
            <a:spAutoFit/>
          </a:bodyPr>
          <a:lstStyle/>
          <a:p>
            <a:pPr algn="ctr" marL="0" indent="0" lvl="0">
              <a:lnSpc>
                <a:spcPts val="2127"/>
              </a:lnSpc>
              <a:spcBef>
                <a:spcPct val="0"/>
              </a:spcBef>
            </a:pPr>
            <a:r>
              <a:rPr lang="en-US" sz="1519" strike="noStrike" u="none">
                <a:solidFill>
                  <a:srgbClr val="FFFFFF"/>
                </a:solidFill>
                <a:latin typeface="Canva Sans"/>
                <a:ea typeface="Canva Sans"/>
                <a:cs typeface="Canva Sans"/>
                <a:sym typeface="Canva Sans"/>
              </a:rPr>
              <a:t>On 20th September, 2022, GMX suffered an attack on their AVAX perps</a:t>
            </a:r>
          </a:p>
        </p:txBody>
      </p:sp>
      <p:grpSp>
        <p:nvGrpSpPr>
          <p:cNvPr name="Group 6" id="6"/>
          <p:cNvGrpSpPr/>
          <p:nvPr/>
        </p:nvGrpSpPr>
        <p:grpSpPr>
          <a:xfrm rot="0">
            <a:off x="8467061" y="2856266"/>
            <a:ext cx="9820939" cy="3865454"/>
            <a:chOff x="0" y="0"/>
            <a:chExt cx="13094585" cy="5153938"/>
          </a:xfrm>
        </p:grpSpPr>
        <p:sp>
          <p:nvSpPr>
            <p:cNvPr name="TextBox 7" id="7"/>
            <p:cNvSpPr txBox="true"/>
            <p:nvPr/>
          </p:nvSpPr>
          <p:spPr>
            <a:xfrm rot="0">
              <a:off x="0" y="-28575"/>
              <a:ext cx="11855773" cy="805126"/>
            </a:xfrm>
            <a:prstGeom prst="rect">
              <a:avLst/>
            </a:prstGeom>
          </p:spPr>
          <p:txBody>
            <a:bodyPr anchor="t" rtlCol="false" tIns="0" lIns="0" bIns="0" rIns="0">
              <a:spAutoFit/>
            </a:bodyPr>
            <a:lstStyle/>
            <a:p>
              <a:pPr algn="l" marL="393010" indent="-196505" lvl="1">
                <a:lnSpc>
                  <a:spcPts val="2548"/>
                </a:lnSpc>
                <a:buFont typeface="Arial"/>
                <a:buChar char="•"/>
              </a:pPr>
              <a:r>
                <a:rPr lang="en-US" b="true" sz="1820">
                  <a:solidFill>
                    <a:srgbClr val="FFFFFF"/>
                  </a:solidFill>
                  <a:latin typeface="Canva Sans Bold"/>
                  <a:ea typeface="Canva Sans Bold"/>
                  <a:cs typeface="Canva Sans Bold"/>
                  <a:sym typeface="Canva Sans Bold"/>
                </a:rPr>
                <a:t>A</a:t>
              </a:r>
              <a:r>
                <a:rPr lang="en-US" b="true" sz="1820" strike="noStrike">
                  <a:solidFill>
                    <a:srgbClr val="FFFFFF"/>
                  </a:solidFill>
                  <a:latin typeface="Canva Sans Bold"/>
                  <a:ea typeface="Canva Sans Bold"/>
                  <a:cs typeface="Canva Sans Bold"/>
                  <a:sym typeface="Canva Sans Bold"/>
                </a:rPr>
                <a:t>s someone bought the perp, moved the underlying price on Binance to sell and repeat</a:t>
              </a:r>
            </a:p>
          </p:txBody>
        </p:sp>
        <p:sp>
          <p:nvSpPr>
            <p:cNvPr name="TextBox 8" id="8"/>
            <p:cNvSpPr txBox="true"/>
            <p:nvPr/>
          </p:nvSpPr>
          <p:spPr>
            <a:xfrm rot="0">
              <a:off x="0" y="2364263"/>
              <a:ext cx="9339395" cy="386026"/>
            </a:xfrm>
            <a:prstGeom prst="rect">
              <a:avLst/>
            </a:prstGeom>
          </p:spPr>
          <p:txBody>
            <a:bodyPr anchor="t" rtlCol="false" tIns="0" lIns="0" bIns="0" rIns="0">
              <a:spAutoFit/>
            </a:bodyPr>
            <a:lstStyle/>
            <a:p>
              <a:pPr algn="l" marL="393010" indent="-196505" lvl="1">
                <a:lnSpc>
                  <a:spcPts val="2548"/>
                </a:lnSpc>
                <a:spcBef>
                  <a:spcPct val="0"/>
                </a:spcBef>
                <a:buFont typeface="Arial"/>
                <a:buChar char="•"/>
              </a:pPr>
              <a:r>
                <a:rPr lang="en-US" b="true" sz="1820" strike="noStrike" u="none">
                  <a:solidFill>
                    <a:srgbClr val="FFFFFF"/>
                  </a:solidFill>
                  <a:latin typeface="Canva Sans Bold"/>
                  <a:ea typeface="Canva Sans Bold"/>
                  <a:cs typeface="Canva Sans Bold"/>
                  <a:sym typeface="Canva Sans Bold"/>
                </a:rPr>
                <a:t>Means that if tokens trading on GMX could be manipulated</a:t>
              </a:r>
            </a:p>
          </p:txBody>
        </p:sp>
        <p:sp>
          <p:nvSpPr>
            <p:cNvPr name="TextBox 9" id="9"/>
            <p:cNvSpPr txBox="true"/>
            <p:nvPr/>
          </p:nvSpPr>
          <p:spPr>
            <a:xfrm rot="0">
              <a:off x="0" y="4348812"/>
              <a:ext cx="13094585" cy="805126"/>
            </a:xfrm>
            <a:prstGeom prst="rect">
              <a:avLst/>
            </a:prstGeom>
          </p:spPr>
          <p:txBody>
            <a:bodyPr anchor="t" rtlCol="false" tIns="0" lIns="0" bIns="0" rIns="0">
              <a:spAutoFit/>
            </a:bodyPr>
            <a:lstStyle/>
            <a:p>
              <a:pPr algn="l" marL="393010" indent="-196505" lvl="1">
                <a:lnSpc>
                  <a:spcPts val="2548"/>
                </a:lnSpc>
                <a:spcBef>
                  <a:spcPct val="0"/>
                </a:spcBef>
                <a:buFont typeface="Arial"/>
                <a:buChar char="•"/>
              </a:pPr>
              <a:r>
                <a:rPr lang="en-US" b="true" sz="1820" strike="noStrike" u="none">
                  <a:solidFill>
                    <a:srgbClr val="FFFFFF"/>
                  </a:solidFill>
                  <a:latin typeface="Canva Sans Bold"/>
                  <a:ea typeface="Canva Sans Bold"/>
                  <a:cs typeface="Canva Sans Bold"/>
                  <a:sym typeface="Canva Sans Bold"/>
                </a:rPr>
                <a:t>Moreover, it also proves the problem about oracle and the lack of slippage on GMX trades</a:t>
              </a:r>
            </a:p>
          </p:txBody>
        </p:sp>
      </p:grpSp>
      <p:sp>
        <p:nvSpPr>
          <p:cNvPr name="Freeform 10" id="10"/>
          <p:cNvSpPr/>
          <p:nvPr/>
        </p:nvSpPr>
        <p:spPr>
          <a:xfrm flipH="false" flipV="false" rot="0">
            <a:off x="15125139" y="4441838"/>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4">
              <a:alphaModFix amt="26000"/>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509485" y="-352343"/>
            <a:ext cx="10991686" cy="10991686"/>
          </a:xfrm>
          <a:custGeom>
            <a:avLst/>
            <a:gdLst/>
            <a:ahLst/>
            <a:cxnLst/>
            <a:rect r="r" b="b" t="t" l="l"/>
            <a:pathLst>
              <a:path h="10991686" w="10991686">
                <a:moveTo>
                  <a:pt x="0" y="0"/>
                </a:moveTo>
                <a:lnTo>
                  <a:pt x="10991686" y="0"/>
                </a:lnTo>
                <a:lnTo>
                  <a:pt x="10991686" y="10991686"/>
                </a:lnTo>
                <a:lnTo>
                  <a:pt x="0" y="10991686"/>
                </a:lnTo>
                <a:lnTo>
                  <a:pt x="0" y="0"/>
                </a:lnTo>
                <a:close/>
              </a:path>
            </a:pathLst>
          </a:custGeom>
          <a:blipFill>
            <a:blip r:embed="rId3">
              <a:alphaModFix amt="49000"/>
            </a:blip>
            <a:stretch>
              <a:fillRect l="0" t="0" r="0" b="0"/>
            </a:stretch>
          </a:blipFill>
        </p:spPr>
      </p:sp>
      <p:sp>
        <p:nvSpPr>
          <p:cNvPr name="Freeform 4" id="4"/>
          <p:cNvSpPr/>
          <p:nvPr/>
        </p:nvSpPr>
        <p:spPr>
          <a:xfrm flipH="false" flipV="false" rot="0">
            <a:off x="12478207" y="2678742"/>
            <a:ext cx="3532473" cy="3468247"/>
          </a:xfrm>
          <a:custGeom>
            <a:avLst/>
            <a:gdLst/>
            <a:ahLst/>
            <a:cxnLst/>
            <a:rect r="r" b="b" t="t" l="l"/>
            <a:pathLst>
              <a:path h="3468247" w="3532473">
                <a:moveTo>
                  <a:pt x="0" y="0"/>
                </a:moveTo>
                <a:lnTo>
                  <a:pt x="3532473" y="0"/>
                </a:lnTo>
                <a:lnTo>
                  <a:pt x="3532473" y="3468247"/>
                </a:lnTo>
                <a:lnTo>
                  <a:pt x="0" y="3468247"/>
                </a:lnTo>
                <a:lnTo>
                  <a:pt x="0" y="0"/>
                </a:lnTo>
                <a:close/>
              </a:path>
            </a:pathLst>
          </a:custGeom>
          <a:blipFill>
            <a:blip r:embed="rId4">
              <a:alphaModFix amt="26000"/>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3806562" y="3288342"/>
            <a:ext cx="10437882" cy="2621952"/>
          </a:xfrm>
          <a:prstGeom prst="rect">
            <a:avLst/>
          </a:prstGeom>
        </p:spPr>
        <p:txBody>
          <a:bodyPr anchor="t" rtlCol="false" tIns="0" lIns="0" bIns="0" rIns="0">
            <a:spAutoFit/>
          </a:bodyPr>
          <a:lstStyle/>
          <a:p>
            <a:pPr algn="ctr">
              <a:lnSpc>
                <a:spcPts val="9592"/>
              </a:lnSpc>
            </a:pPr>
            <a:r>
              <a:rPr lang="en-US" sz="13323">
                <a:solidFill>
                  <a:srgbClr val="FFFFFF"/>
                </a:solidFill>
                <a:latin typeface="RQND Pro"/>
                <a:ea typeface="RQND Pro"/>
                <a:cs typeface="RQND Pro"/>
                <a:sym typeface="RQND Pro"/>
              </a:rPr>
              <a:t>Thank you for listening</a:t>
            </a:r>
          </a:p>
        </p:txBody>
      </p:sp>
      <p:grpSp>
        <p:nvGrpSpPr>
          <p:cNvPr name="Group 6" id="6"/>
          <p:cNvGrpSpPr/>
          <p:nvPr/>
        </p:nvGrpSpPr>
        <p:grpSpPr>
          <a:xfrm rot="0">
            <a:off x="-827785" y="7600202"/>
            <a:ext cx="20351105" cy="1150279"/>
            <a:chOff x="0" y="0"/>
            <a:chExt cx="5359962" cy="302954"/>
          </a:xfrm>
        </p:grpSpPr>
        <p:sp>
          <p:nvSpPr>
            <p:cNvPr name="Freeform 7" id="7"/>
            <p:cNvSpPr/>
            <p:nvPr/>
          </p:nvSpPr>
          <p:spPr>
            <a:xfrm flipH="false" flipV="false" rot="0">
              <a:off x="0" y="0"/>
              <a:ext cx="5359962" cy="302954"/>
            </a:xfrm>
            <a:custGeom>
              <a:avLst/>
              <a:gdLst/>
              <a:ahLst/>
              <a:cxnLst/>
              <a:rect r="r" b="b" t="t" l="l"/>
              <a:pathLst>
                <a:path h="302954" w="5359962">
                  <a:moveTo>
                    <a:pt x="0" y="0"/>
                  </a:moveTo>
                  <a:lnTo>
                    <a:pt x="5359962" y="0"/>
                  </a:lnTo>
                  <a:lnTo>
                    <a:pt x="5359962" y="302954"/>
                  </a:lnTo>
                  <a:lnTo>
                    <a:pt x="0" y="302954"/>
                  </a:lnTo>
                  <a:close/>
                </a:path>
              </a:pathLst>
            </a:custGeom>
            <a:solidFill>
              <a:srgbClr val="240960">
                <a:alpha val="28627"/>
              </a:srgbClr>
            </a:solidFill>
            <a:ln w="38100" cap="sq">
              <a:solidFill>
                <a:srgbClr val="FFFFFF">
                  <a:alpha val="28627"/>
                </a:srgbClr>
              </a:solidFill>
              <a:prstDash val="solid"/>
              <a:miter/>
            </a:ln>
          </p:spPr>
        </p:sp>
        <p:sp>
          <p:nvSpPr>
            <p:cNvPr name="TextBox 8" id="8"/>
            <p:cNvSpPr txBox="true"/>
            <p:nvPr/>
          </p:nvSpPr>
          <p:spPr>
            <a:xfrm>
              <a:off x="0" y="-38100"/>
              <a:ext cx="5359962" cy="341054"/>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2103425" y="8051796"/>
            <a:ext cx="6313039" cy="275666"/>
          </a:xfrm>
          <a:prstGeom prst="rect">
            <a:avLst/>
          </a:prstGeom>
        </p:spPr>
        <p:txBody>
          <a:bodyPr anchor="t" rtlCol="false" tIns="0" lIns="0" bIns="0" rIns="0">
            <a:spAutoFit/>
          </a:bodyPr>
          <a:lstStyle/>
          <a:p>
            <a:pPr algn="l">
              <a:lnSpc>
                <a:spcPts val="2185"/>
              </a:lnSpc>
            </a:pPr>
            <a:r>
              <a:rPr lang="en-US" sz="2005">
                <a:solidFill>
                  <a:srgbClr val="FFFFFF"/>
                </a:solidFill>
                <a:latin typeface="Space Mono"/>
                <a:ea typeface="Space Mono"/>
                <a:cs typeface="Space Mono"/>
                <a:sym typeface="Space Mono"/>
              </a:rPr>
              <a:t>z5368805-Tsun Fen Wilfred Wu (Wilfred)</a:t>
            </a:r>
          </a:p>
        </p:txBody>
      </p:sp>
      <p:sp>
        <p:nvSpPr>
          <p:cNvPr name="TextBox 10" id="10"/>
          <p:cNvSpPr txBox="true"/>
          <p:nvPr/>
        </p:nvSpPr>
        <p:spPr>
          <a:xfrm rot="0">
            <a:off x="6459405" y="8037788"/>
            <a:ext cx="5776726" cy="551891"/>
          </a:xfrm>
          <a:prstGeom prst="rect">
            <a:avLst/>
          </a:prstGeom>
        </p:spPr>
        <p:txBody>
          <a:bodyPr anchor="t" rtlCol="false" tIns="0" lIns="0" bIns="0" rIns="0">
            <a:spAutoFit/>
          </a:bodyPr>
          <a:lstStyle/>
          <a:p>
            <a:pPr algn="l">
              <a:lnSpc>
                <a:spcPts val="2185"/>
              </a:lnSpc>
            </a:pPr>
            <a:r>
              <a:rPr lang="en-US" sz="2005">
                <a:solidFill>
                  <a:srgbClr val="FFFFFF"/>
                </a:solidFill>
                <a:latin typeface="Space Mono"/>
                <a:ea typeface="Space Mono"/>
                <a:cs typeface="Space Mono"/>
                <a:sym typeface="Space Mono"/>
              </a:rPr>
              <a:t>z5558347-Chengchen Yang (Young)</a:t>
            </a:r>
          </a:p>
          <a:p>
            <a:pPr algn="l">
              <a:lnSpc>
                <a:spcPts val="2185"/>
              </a:lnSpc>
            </a:pPr>
          </a:p>
        </p:txBody>
      </p:sp>
      <p:sp>
        <p:nvSpPr>
          <p:cNvPr name="TextBox 11" id="11"/>
          <p:cNvSpPr txBox="true"/>
          <p:nvPr/>
        </p:nvSpPr>
        <p:spPr>
          <a:xfrm rot="0">
            <a:off x="680313" y="8037788"/>
            <a:ext cx="4859430" cy="275666"/>
          </a:xfrm>
          <a:prstGeom prst="rect">
            <a:avLst/>
          </a:prstGeom>
        </p:spPr>
        <p:txBody>
          <a:bodyPr anchor="t" rtlCol="false" tIns="0" lIns="0" bIns="0" rIns="0">
            <a:spAutoFit/>
          </a:bodyPr>
          <a:lstStyle/>
          <a:p>
            <a:pPr algn="l">
              <a:lnSpc>
                <a:spcPts val="2185"/>
              </a:lnSpc>
            </a:pPr>
            <a:r>
              <a:rPr lang="en-US" sz="2005">
                <a:solidFill>
                  <a:srgbClr val="FFFFFF"/>
                </a:solidFill>
                <a:latin typeface="Space Mono"/>
                <a:ea typeface="Space Mono"/>
                <a:cs typeface="Space Mono"/>
                <a:sym typeface="Space Mono"/>
              </a:rPr>
              <a:t>z5627682-Xuan Bach Mai (Mike)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612405" y="361777"/>
            <a:ext cx="15063190" cy="8291031"/>
          </a:xfrm>
          <a:custGeom>
            <a:avLst/>
            <a:gdLst/>
            <a:ahLst/>
            <a:cxnLst/>
            <a:rect r="r" b="b" t="t" l="l"/>
            <a:pathLst>
              <a:path h="8291031" w="15063190">
                <a:moveTo>
                  <a:pt x="0" y="0"/>
                </a:moveTo>
                <a:lnTo>
                  <a:pt x="15063190" y="0"/>
                </a:lnTo>
                <a:lnTo>
                  <a:pt x="15063190" y="8291031"/>
                </a:lnTo>
                <a:lnTo>
                  <a:pt x="0" y="8291031"/>
                </a:lnTo>
                <a:lnTo>
                  <a:pt x="0" y="0"/>
                </a:lnTo>
                <a:close/>
              </a:path>
            </a:pathLst>
          </a:custGeom>
          <a:blipFill>
            <a:blip r:embed="rId3"/>
            <a:stretch>
              <a:fillRect l="0" t="0" r="0" b="0"/>
            </a:stretch>
          </a:blipFill>
        </p:spPr>
      </p:sp>
      <p:grpSp>
        <p:nvGrpSpPr>
          <p:cNvPr name="Group 4" id="4"/>
          <p:cNvGrpSpPr/>
          <p:nvPr/>
        </p:nvGrpSpPr>
        <p:grpSpPr>
          <a:xfrm rot="0">
            <a:off x="15340055" y="3785412"/>
            <a:ext cx="792480" cy="948690"/>
            <a:chOff x="0" y="0"/>
            <a:chExt cx="1056640" cy="1264920"/>
          </a:xfrm>
        </p:grpSpPr>
        <p:sp>
          <p:nvSpPr>
            <p:cNvPr name="Freeform 5" id="5"/>
            <p:cNvSpPr/>
            <p:nvPr/>
          </p:nvSpPr>
          <p:spPr>
            <a:xfrm flipH="false" flipV="false" rot="0">
              <a:off x="45720" y="50800"/>
              <a:ext cx="960120" cy="1172210"/>
            </a:xfrm>
            <a:custGeom>
              <a:avLst/>
              <a:gdLst/>
              <a:ahLst/>
              <a:cxnLst/>
              <a:rect r="r" b="b" t="t" l="l"/>
              <a:pathLst>
                <a:path h="1172210" w="960120">
                  <a:moveTo>
                    <a:pt x="514350" y="240030"/>
                  </a:moveTo>
                  <a:cubicBezTo>
                    <a:pt x="182880" y="472440"/>
                    <a:pt x="168910" y="485140"/>
                    <a:pt x="152400" y="514350"/>
                  </a:cubicBezTo>
                  <a:cubicBezTo>
                    <a:pt x="129540" y="552450"/>
                    <a:pt x="109220" y="604520"/>
                    <a:pt x="99060" y="661670"/>
                  </a:cubicBezTo>
                  <a:cubicBezTo>
                    <a:pt x="83820" y="736600"/>
                    <a:pt x="76200" y="861060"/>
                    <a:pt x="88900" y="924560"/>
                  </a:cubicBezTo>
                  <a:cubicBezTo>
                    <a:pt x="97790" y="965200"/>
                    <a:pt x="115570" y="996950"/>
                    <a:pt x="132080" y="1018540"/>
                  </a:cubicBezTo>
                  <a:cubicBezTo>
                    <a:pt x="143510" y="1032510"/>
                    <a:pt x="153670" y="1040130"/>
                    <a:pt x="168910" y="1049020"/>
                  </a:cubicBezTo>
                  <a:cubicBezTo>
                    <a:pt x="193040" y="1062990"/>
                    <a:pt x="228600" y="1078230"/>
                    <a:pt x="264160" y="1084580"/>
                  </a:cubicBezTo>
                  <a:cubicBezTo>
                    <a:pt x="306070" y="1092200"/>
                    <a:pt x="356870" y="1096010"/>
                    <a:pt x="406400" y="1085850"/>
                  </a:cubicBezTo>
                  <a:cubicBezTo>
                    <a:pt x="464820" y="1074420"/>
                    <a:pt x="539750" y="1036320"/>
                    <a:pt x="589280" y="1008380"/>
                  </a:cubicBezTo>
                  <a:cubicBezTo>
                    <a:pt x="627380" y="988060"/>
                    <a:pt x="651510" y="971550"/>
                    <a:pt x="683260" y="942340"/>
                  </a:cubicBezTo>
                  <a:cubicBezTo>
                    <a:pt x="726440" y="904240"/>
                    <a:pt x="784860" y="847090"/>
                    <a:pt x="817880" y="793750"/>
                  </a:cubicBezTo>
                  <a:cubicBezTo>
                    <a:pt x="847090" y="744220"/>
                    <a:pt x="866140" y="688340"/>
                    <a:pt x="877570" y="635000"/>
                  </a:cubicBezTo>
                  <a:cubicBezTo>
                    <a:pt x="889000" y="585470"/>
                    <a:pt x="890270" y="524510"/>
                    <a:pt x="889000" y="485140"/>
                  </a:cubicBezTo>
                  <a:cubicBezTo>
                    <a:pt x="887730" y="458470"/>
                    <a:pt x="887730" y="444500"/>
                    <a:pt x="880110" y="420370"/>
                  </a:cubicBezTo>
                  <a:cubicBezTo>
                    <a:pt x="866140" y="381000"/>
                    <a:pt x="831850" y="322580"/>
                    <a:pt x="798830" y="279400"/>
                  </a:cubicBezTo>
                  <a:cubicBezTo>
                    <a:pt x="764540" y="237490"/>
                    <a:pt x="718820" y="193040"/>
                    <a:pt x="678180" y="165100"/>
                  </a:cubicBezTo>
                  <a:cubicBezTo>
                    <a:pt x="646430" y="140970"/>
                    <a:pt x="617220" y="129540"/>
                    <a:pt x="581660" y="114300"/>
                  </a:cubicBezTo>
                  <a:cubicBezTo>
                    <a:pt x="538480" y="96520"/>
                    <a:pt x="459740" y="85090"/>
                    <a:pt x="436880" y="68580"/>
                  </a:cubicBezTo>
                  <a:cubicBezTo>
                    <a:pt x="427990" y="62230"/>
                    <a:pt x="425450" y="55880"/>
                    <a:pt x="424180" y="48260"/>
                  </a:cubicBezTo>
                  <a:cubicBezTo>
                    <a:pt x="421640" y="38100"/>
                    <a:pt x="425450" y="20320"/>
                    <a:pt x="433070" y="12700"/>
                  </a:cubicBezTo>
                  <a:cubicBezTo>
                    <a:pt x="439420" y="5080"/>
                    <a:pt x="457200" y="0"/>
                    <a:pt x="467360" y="0"/>
                  </a:cubicBezTo>
                  <a:cubicBezTo>
                    <a:pt x="474980" y="0"/>
                    <a:pt x="483870" y="5080"/>
                    <a:pt x="488950" y="11430"/>
                  </a:cubicBezTo>
                  <a:cubicBezTo>
                    <a:pt x="495300" y="16510"/>
                    <a:pt x="500380" y="25400"/>
                    <a:pt x="500380" y="33020"/>
                  </a:cubicBezTo>
                  <a:cubicBezTo>
                    <a:pt x="501650" y="43180"/>
                    <a:pt x="496570" y="60960"/>
                    <a:pt x="487680" y="67310"/>
                  </a:cubicBezTo>
                  <a:cubicBezTo>
                    <a:pt x="480060" y="74930"/>
                    <a:pt x="462280" y="78740"/>
                    <a:pt x="452120" y="76200"/>
                  </a:cubicBezTo>
                  <a:cubicBezTo>
                    <a:pt x="444500" y="74930"/>
                    <a:pt x="435610" y="71120"/>
                    <a:pt x="431800" y="63500"/>
                  </a:cubicBezTo>
                  <a:cubicBezTo>
                    <a:pt x="425450" y="53340"/>
                    <a:pt x="422910" y="26670"/>
                    <a:pt x="430530" y="16510"/>
                  </a:cubicBezTo>
                  <a:cubicBezTo>
                    <a:pt x="436880" y="5080"/>
                    <a:pt x="455930" y="1270"/>
                    <a:pt x="474980" y="2540"/>
                  </a:cubicBezTo>
                  <a:cubicBezTo>
                    <a:pt x="508000" y="2540"/>
                    <a:pt x="568960" y="27940"/>
                    <a:pt x="610870" y="46990"/>
                  </a:cubicBezTo>
                  <a:cubicBezTo>
                    <a:pt x="651510" y="64770"/>
                    <a:pt x="685800" y="83820"/>
                    <a:pt x="723900" y="111760"/>
                  </a:cubicBezTo>
                  <a:cubicBezTo>
                    <a:pt x="768350" y="146050"/>
                    <a:pt x="822960" y="200660"/>
                    <a:pt x="855980" y="240030"/>
                  </a:cubicBezTo>
                  <a:cubicBezTo>
                    <a:pt x="881380" y="269240"/>
                    <a:pt x="897890" y="294640"/>
                    <a:pt x="913130" y="323850"/>
                  </a:cubicBezTo>
                  <a:cubicBezTo>
                    <a:pt x="929640" y="351790"/>
                    <a:pt x="943610" y="381000"/>
                    <a:pt x="949960" y="410210"/>
                  </a:cubicBezTo>
                  <a:cubicBezTo>
                    <a:pt x="957580" y="435610"/>
                    <a:pt x="958850" y="457200"/>
                    <a:pt x="960120" y="487680"/>
                  </a:cubicBezTo>
                  <a:cubicBezTo>
                    <a:pt x="960120" y="534670"/>
                    <a:pt x="957580" y="603250"/>
                    <a:pt x="943610" y="659130"/>
                  </a:cubicBezTo>
                  <a:cubicBezTo>
                    <a:pt x="929640" y="718820"/>
                    <a:pt x="906780" y="779780"/>
                    <a:pt x="872490" y="834390"/>
                  </a:cubicBezTo>
                  <a:cubicBezTo>
                    <a:pt x="835660" y="894080"/>
                    <a:pt x="770890" y="957580"/>
                    <a:pt x="723900" y="999490"/>
                  </a:cubicBezTo>
                  <a:cubicBezTo>
                    <a:pt x="689610" y="1031240"/>
                    <a:pt x="657860" y="1050290"/>
                    <a:pt x="622300" y="1071880"/>
                  </a:cubicBezTo>
                  <a:cubicBezTo>
                    <a:pt x="588010" y="1094740"/>
                    <a:pt x="548640" y="1115060"/>
                    <a:pt x="511810" y="1130300"/>
                  </a:cubicBezTo>
                  <a:cubicBezTo>
                    <a:pt x="478790" y="1144270"/>
                    <a:pt x="449580" y="1156970"/>
                    <a:pt x="411480" y="1162050"/>
                  </a:cubicBezTo>
                  <a:cubicBezTo>
                    <a:pt x="361950" y="1169670"/>
                    <a:pt x="292100" y="1172210"/>
                    <a:pt x="241300" y="1160780"/>
                  </a:cubicBezTo>
                  <a:cubicBezTo>
                    <a:pt x="195580" y="1151890"/>
                    <a:pt x="147320" y="1129030"/>
                    <a:pt x="116840" y="1108710"/>
                  </a:cubicBezTo>
                  <a:cubicBezTo>
                    <a:pt x="93980" y="1093470"/>
                    <a:pt x="80010" y="1082040"/>
                    <a:pt x="64770" y="1060450"/>
                  </a:cubicBezTo>
                  <a:cubicBezTo>
                    <a:pt x="44450" y="1029970"/>
                    <a:pt x="21590" y="977900"/>
                    <a:pt x="11430" y="933450"/>
                  </a:cubicBezTo>
                  <a:cubicBezTo>
                    <a:pt x="0" y="887730"/>
                    <a:pt x="3810" y="835660"/>
                    <a:pt x="5080" y="787400"/>
                  </a:cubicBezTo>
                  <a:cubicBezTo>
                    <a:pt x="6350" y="739140"/>
                    <a:pt x="10160" y="689610"/>
                    <a:pt x="19050" y="642620"/>
                  </a:cubicBezTo>
                  <a:cubicBezTo>
                    <a:pt x="27940" y="596900"/>
                    <a:pt x="43180" y="543560"/>
                    <a:pt x="58420" y="511810"/>
                  </a:cubicBezTo>
                  <a:cubicBezTo>
                    <a:pt x="67310" y="490220"/>
                    <a:pt x="73660" y="480060"/>
                    <a:pt x="87630" y="462280"/>
                  </a:cubicBezTo>
                  <a:cubicBezTo>
                    <a:pt x="105410" y="436880"/>
                    <a:pt x="127000" y="411480"/>
                    <a:pt x="163830" y="379730"/>
                  </a:cubicBezTo>
                  <a:cubicBezTo>
                    <a:pt x="229870" y="322580"/>
                    <a:pt x="412750" y="189230"/>
                    <a:pt x="467360" y="168910"/>
                  </a:cubicBezTo>
                  <a:cubicBezTo>
                    <a:pt x="486410" y="162560"/>
                    <a:pt x="496570" y="161290"/>
                    <a:pt x="506730" y="165100"/>
                  </a:cubicBezTo>
                  <a:cubicBezTo>
                    <a:pt x="516890" y="168910"/>
                    <a:pt x="524510" y="177800"/>
                    <a:pt x="529590" y="185420"/>
                  </a:cubicBezTo>
                  <a:cubicBezTo>
                    <a:pt x="533400" y="194310"/>
                    <a:pt x="534670" y="207010"/>
                    <a:pt x="532130" y="215900"/>
                  </a:cubicBezTo>
                  <a:cubicBezTo>
                    <a:pt x="529590" y="224790"/>
                    <a:pt x="514350" y="240030"/>
                    <a:pt x="514350" y="240030"/>
                  </a:cubicBezTo>
                </a:path>
              </a:pathLst>
            </a:custGeom>
            <a:solidFill>
              <a:srgbClr val="E7191F"/>
            </a:solidFill>
            <a:ln cap="sq">
              <a:noFill/>
              <a:prstDash val="solid"/>
              <a:miter/>
            </a:ln>
          </p:spPr>
        </p:sp>
      </p:grpSp>
      <p:sp>
        <p:nvSpPr>
          <p:cNvPr name="TextBox 6" id="6"/>
          <p:cNvSpPr txBox="true"/>
          <p:nvPr/>
        </p:nvSpPr>
        <p:spPr>
          <a:xfrm rot="0">
            <a:off x="6113934" y="8890000"/>
            <a:ext cx="6060132" cy="107315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U</a:t>
            </a:r>
            <a:r>
              <a:rPr lang="en-US" sz="2000">
                <a:solidFill>
                  <a:srgbClr val="FFFFFF"/>
                </a:solidFill>
                <a:latin typeface="Poppins"/>
                <a:ea typeface="Poppins"/>
                <a:cs typeface="Poppins"/>
                <a:sym typeface="Poppins"/>
              </a:rPr>
              <a:t>p to 100x leverage</a:t>
            </a:r>
          </a:p>
          <a:p>
            <a:pPr algn="ctr">
              <a:lnSpc>
                <a:spcPts val="2800"/>
              </a:lnSpc>
              <a:spcBef>
                <a:spcPct val="0"/>
              </a:spcBef>
            </a:pPr>
            <a:r>
              <a:rPr lang="en-US" sz="2000">
                <a:solidFill>
                  <a:srgbClr val="FFFFFF"/>
                </a:solidFill>
                <a:latin typeface="Poppins"/>
                <a:ea typeface="Poppins"/>
                <a:cs typeface="Poppins"/>
                <a:sym typeface="Poppins"/>
              </a:rPr>
              <a:t>Users can use by connect wallet, don’t need kyc</a:t>
            </a:r>
          </a:p>
          <a:p>
            <a:pPr algn="ctr">
              <a:lnSpc>
                <a:spcPts val="2800"/>
              </a:lnSpc>
              <a:spcBef>
                <a:spcPct val="0"/>
              </a:spcBef>
            </a:pPr>
            <a:r>
              <a:rPr lang="en-US" sz="2000">
                <a:solidFill>
                  <a:srgbClr val="FFFFFF"/>
                </a:solidFill>
                <a:latin typeface="Poppins"/>
                <a:ea typeface="Poppins"/>
                <a:cs typeface="Poppins"/>
                <a:sym typeface="Poppins"/>
              </a:rPr>
              <a:t>Deployed on Arbitrum and Avanlanche</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1390900" y="684664"/>
            <a:ext cx="15506199" cy="8573636"/>
          </a:xfrm>
          <a:custGeom>
            <a:avLst/>
            <a:gdLst/>
            <a:ahLst/>
            <a:cxnLst/>
            <a:rect r="r" b="b" t="t" l="l"/>
            <a:pathLst>
              <a:path h="8573636" w="15506199">
                <a:moveTo>
                  <a:pt x="0" y="0"/>
                </a:moveTo>
                <a:lnTo>
                  <a:pt x="15506200" y="0"/>
                </a:lnTo>
                <a:lnTo>
                  <a:pt x="15506200" y="8573636"/>
                </a:lnTo>
                <a:lnTo>
                  <a:pt x="0" y="8573636"/>
                </a:lnTo>
                <a:lnTo>
                  <a:pt x="0" y="0"/>
                </a:lnTo>
                <a:close/>
              </a:path>
            </a:pathLst>
          </a:custGeom>
          <a:blipFill>
            <a:blip r:embed="rId3"/>
            <a:stretch>
              <a:fillRect l="0" t="0" r="0" b="0"/>
            </a:stretch>
          </a:blipFill>
        </p:spPr>
      </p:sp>
      <p:sp>
        <p:nvSpPr>
          <p:cNvPr name="TextBox 4" id="4"/>
          <p:cNvSpPr txBox="true"/>
          <p:nvPr/>
        </p:nvSpPr>
        <p:spPr>
          <a:xfrm rot="0">
            <a:off x="6944990" y="9332989"/>
            <a:ext cx="4398020"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expanded to Solana in March 2025</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731256" y="857733"/>
            <a:ext cx="17122697" cy="7655273"/>
          </a:xfrm>
          <a:custGeom>
            <a:avLst/>
            <a:gdLst/>
            <a:ahLst/>
            <a:cxnLst/>
            <a:rect r="r" b="b" t="t" l="l"/>
            <a:pathLst>
              <a:path h="7655273" w="17122697">
                <a:moveTo>
                  <a:pt x="0" y="0"/>
                </a:moveTo>
                <a:lnTo>
                  <a:pt x="17122698" y="0"/>
                </a:lnTo>
                <a:lnTo>
                  <a:pt x="17122698" y="7655273"/>
                </a:lnTo>
                <a:lnTo>
                  <a:pt x="0" y="7655273"/>
                </a:lnTo>
                <a:lnTo>
                  <a:pt x="0" y="0"/>
                </a:lnTo>
                <a:close/>
              </a:path>
            </a:pathLst>
          </a:custGeom>
          <a:blipFill>
            <a:blip r:embed="rId3"/>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50844"/>
        </a:solidFill>
      </p:bgPr>
    </p:bg>
    <p:spTree>
      <p:nvGrpSpPr>
        <p:cNvPr id="1" name=""/>
        <p:cNvGrpSpPr/>
        <p:nvPr/>
      </p:nvGrpSpPr>
      <p:grpSpPr>
        <a:xfrm>
          <a:off x="0" y="0"/>
          <a:ext cx="0" cy="0"/>
          <a:chOff x="0" y="0"/>
          <a:chExt cx="0" cy="0"/>
        </a:xfrm>
      </p:grpSpPr>
      <p:sp>
        <p:nvSpPr>
          <p:cNvPr name="Freeform 2" id="2"/>
          <p:cNvSpPr/>
          <p:nvPr/>
        </p:nvSpPr>
        <p:spPr>
          <a:xfrm flipH="false" flipV="false" rot="0">
            <a:off x="2541230" y="2622456"/>
            <a:ext cx="5042088" cy="5042088"/>
          </a:xfrm>
          <a:custGeom>
            <a:avLst/>
            <a:gdLst/>
            <a:ahLst/>
            <a:cxnLst/>
            <a:rect r="r" b="b" t="t" l="l"/>
            <a:pathLst>
              <a:path h="5042088" w="5042088">
                <a:moveTo>
                  <a:pt x="0" y="0"/>
                </a:moveTo>
                <a:lnTo>
                  <a:pt x="5042088" y="0"/>
                </a:lnTo>
                <a:lnTo>
                  <a:pt x="5042088" y="5042088"/>
                </a:lnTo>
                <a:lnTo>
                  <a:pt x="0" y="5042088"/>
                </a:lnTo>
                <a:lnTo>
                  <a:pt x="0" y="0"/>
                </a:lnTo>
                <a:close/>
              </a:path>
            </a:pathLst>
          </a:custGeom>
          <a:blipFill>
            <a:blip r:embed="rId2"/>
            <a:stretch>
              <a:fillRect l="0" t="0" r="0" b="0"/>
            </a:stretch>
          </a:blipFill>
        </p:spPr>
      </p:sp>
      <p:sp>
        <p:nvSpPr>
          <p:cNvPr name="Freeform 3" id="3"/>
          <p:cNvSpPr/>
          <p:nvPr/>
        </p:nvSpPr>
        <p:spPr>
          <a:xfrm flipH="false" flipV="false" rot="0">
            <a:off x="10773433" y="2622456"/>
            <a:ext cx="5042088" cy="5042088"/>
          </a:xfrm>
          <a:custGeom>
            <a:avLst/>
            <a:gdLst/>
            <a:ahLst/>
            <a:cxnLst/>
            <a:rect r="r" b="b" t="t" l="l"/>
            <a:pathLst>
              <a:path h="5042088" w="5042088">
                <a:moveTo>
                  <a:pt x="0" y="0"/>
                </a:moveTo>
                <a:lnTo>
                  <a:pt x="5042088" y="0"/>
                </a:lnTo>
                <a:lnTo>
                  <a:pt x="5042088" y="5042088"/>
                </a:lnTo>
                <a:lnTo>
                  <a:pt x="0" y="5042088"/>
                </a:lnTo>
                <a:lnTo>
                  <a:pt x="0" y="0"/>
                </a:lnTo>
                <a:close/>
              </a:path>
            </a:pathLst>
          </a:custGeom>
          <a:blipFill>
            <a:blip r:embed="rId3"/>
            <a:stretch>
              <a:fillRect l="0" t="0" r="0" b="0"/>
            </a:stretch>
          </a:blipFill>
        </p:spPr>
      </p:sp>
      <p:sp>
        <p:nvSpPr>
          <p:cNvPr name="TextBox 4" id="4"/>
          <p:cNvSpPr txBox="true"/>
          <p:nvPr/>
        </p:nvSpPr>
        <p:spPr>
          <a:xfrm rot="0">
            <a:off x="11158421" y="7782338"/>
            <a:ext cx="4272111" cy="1475962"/>
          </a:xfrm>
          <a:prstGeom prst="rect">
            <a:avLst/>
          </a:prstGeom>
        </p:spPr>
        <p:txBody>
          <a:bodyPr anchor="t" rtlCol="false" tIns="0" lIns="0" bIns="0" rIns="0">
            <a:spAutoFit/>
          </a:bodyPr>
          <a:lstStyle/>
          <a:p>
            <a:pPr algn="ctr">
              <a:lnSpc>
                <a:spcPts val="5797"/>
              </a:lnSpc>
              <a:spcBef>
                <a:spcPct val="0"/>
              </a:spcBef>
            </a:pPr>
            <a:r>
              <a:rPr lang="en-US" sz="4141">
                <a:solidFill>
                  <a:srgbClr val="FFFFFF"/>
                </a:solidFill>
                <a:latin typeface="Poppins"/>
                <a:ea typeface="Poppins"/>
                <a:cs typeface="Poppins"/>
                <a:sym typeface="Poppins"/>
              </a:rPr>
              <a:t>Benj</a:t>
            </a:r>
            <a:r>
              <a:rPr lang="en-US" sz="4141">
                <a:solidFill>
                  <a:srgbClr val="FFFFFF"/>
                </a:solidFill>
                <a:latin typeface="Poppins"/>
                <a:ea typeface="Poppins"/>
                <a:cs typeface="Poppins"/>
                <a:sym typeface="Poppins"/>
              </a:rPr>
              <a:t>amin Simon</a:t>
            </a:r>
          </a:p>
          <a:p>
            <a:pPr algn="ctr">
              <a:lnSpc>
                <a:spcPts val="5797"/>
              </a:lnSpc>
              <a:spcBef>
                <a:spcPct val="0"/>
              </a:spcBef>
            </a:pPr>
            <a:r>
              <a:rPr lang="en-US" sz="4141">
                <a:solidFill>
                  <a:srgbClr val="FFFFFF"/>
                </a:solidFill>
                <a:latin typeface="Poppins"/>
                <a:ea typeface="Poppins"/>
                <a:cs typeface="Poppins"/>
                <a:sym typeface="Poppins"/>
              </a:rPr>
              <a:t>(Stealth Crypto)</a:t>
            </a:r>
          </a:p>
        </p:txBody>
      </p:sp>
      <p:sp>
        <p:nvSpPr>
          <p:cNvPr name="TextBox 5" id="5"/>
          <p:cNvSpPr txBox="true"/>
          <p:nvPr/>
        </p:nvSpPr>
        <p:spPr>
          <a:xfrm rot="0">
            <a:off x="3476325" y="7687660"/>
            <a:ext cx="3171899" cy="1475962"/>
          </a:xfrm>
          <a:prstGeom prst="rect">
            <a:avLst/>
          </a:prstGeom>
        </p:spPr>
        <p:txBody>
          <a:bodyPr anchor="t" rtlCol="false" tIns="0" lIns="0" bIns="0" rIns="0">
            <a:spAutoFit/>
          </a:bodyPr>
          <a:lstStyle/>
          <a:p>
            <a:pPr algn="ctr">
              <a:lnSpc>
                <a:spcPts val="5797"/>
              </a:lnSpc>
              <a:spcBef>
                <a:spcPct val="0"/>
              </a:spcBef>
            </a:pPr>
            <a:r>
              <a:rPr lang="en-US" sz="4141">
                <a:solidFill>
                  <a:srgbClr val="FFFFFF"/>
                </a:solidFill>
                <a:latin typeface="Poppins"/>
                <a:ea typeface="Poppins"/>
                <a:cs typeface="Poppins"/>
                <a:sym typeface="Poppins"/>
              </a:rPr>
              <a:t>K</a:t>
            </a:r>
            <a:r>
              <a:rPr lang="en-US" sz="4141">
                <a:solidFill>
                  <a:srgbClr val="FFFFFF"/>
                </a:solidFill>
                <a:latin typeface="Poppins"/>
                <a:ea typeface="Poppins"/>
                <a:cs typeface="Poppins"/>
                <a:sym typeface="Poppins"/>
              </a:rPr>
              <a:t>runal Amin</a:t>
            </a:r>
          </a:p>
          <a:p>
            <a:pPr algn="ctr">
              <a:lnSpc>
                <a:spcPts val="5797"/>
              </a:lnSpc>
              <a:spcBef>
                <a:spcPct val="0"/>
              </a:spcBef>
            </a:pPr>
            <a:r>
              <a:rPr lang="en-US" sz="4141">
                <a:solidFill>
                  <a:srgbClr val="FFFFFF"/>
                </a:solidFill>
                <a:latin typeface="Poppins"/>
                <a:ea typeface="Poppins"/>
                <a:cs typeface="Poppins"/>
                <a:sym typeface="Poppins"/>
              </a:rPr>
              <a:t>(UniDex)</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5651117" y="1111981"/>
            <a:ext cx="10737703" cy="8063039"/>
          </a:xfrm>
          <a:custGeom>
            <a:avLst/>
            <a:gdLst/>
            <a:ahLst/>
            <a:cxnLst/>
            <a:rect r="r" b="b" t="t" l="l"/>
            <a:pathLst>
              <a:path h="8063039" w="10737703">
                <a:moveTo>
                  <a:pt x="0" y="0"/>
                </a:moveTo>
                <a:lnTo>
                  <a:pt x="10737703" y="0"/>
                </a:lnTo>
                <a:lnTo>
                  <a:pt x="10737703" y="8063038"/>
                </a:lnTo>
                <a:lnTo>
                  <a:pt x="0" y="80630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28989" y="766676"/>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5">
              <a:alphaModFix amt="26000"/>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858097" y="1952229"/>
            <a:ext cx="5935599" cy="8229600"/>
          </a:xfrm>
          <a:custGeom>
            <a:avLst/>
            <a:gdLst/>
            <a:ahLst/>
            <a:cxnLst/>
            <a:rect r="r" b="b" t="t" l="l"/>
            <a:pathLst>
              <a:path h="8229600" w="5935599">
                <a:moveTo>
                  <a:pt x="0" y="0"/>
                </a:moveTo>
                <a:lnTo>
                  <a:pt x="5935599" y="0"/>
                </a:lnTo>
                <a:lnTo>
                  <a:pt x="5935599" y="8229600"/>
                </a:lnTo>
                <a:lnTo>
                  <a:pt x="0" y="8229600"/>
                </a:lnTo>
                <a:lnTo>
                  <a:pt x="0" y="0"/>
                </a:lnTo>
                <a:close/>
              </a:path>
            </a:pathLst>
          </a:custGeom>
          <a:blipFill>
            <a:blip r:embed="rId7"/>
            <a:stretch>
              <a:fillRect l="0" t="0" r="0" b="0"/>
            </a:stretch>
          </a:blipFill>
        </p:spPr>
      </p:sp>
      <p:sp>
        <p:nvSpPr>
          <p:cNvPr name="TextBox 6" id="6"/>
          <p:cNvSpPr txBox="true"/>
          <p:nvPr/>
        </p:nvSpPr>
        <p:spPr>
          <a:xfrm rot="0">
            <a:off x="6793696" y="4492305"/>
            <a:ext cx="8935562" cy="1950091"/>
          </a:xfrm>
          <a:prstGeom prst="rect">
            <a:avLst/>
          </a:prstGeom>
        </p:spPr>
        <p:txBody>
          <a:bodyPr anchor="t" rtlCol="false" tIns="0" lIns="0" bIns="0" rIns="0">
            <a:spAutoFit/>
          </a:bodyPr>
          <a:lstStyle/>
          <a:p>
            <a:pPr algn="ctr">
              <a:lnSpc>
                <a:spcPts val="6843"/>
              </a:lnSpc>
            </a:pPr>
            <a:r>
              <a:rPr lang="en-US" sz="11405">
                <a:solidFill>
                  <a:srgbClr val="FFFFFF"/>
                </a:solidFill>
                <a:latin typeface="RQND Pro"/>
                <a:ea typeface="RQND Pro"/>
                <a:cs typeface="RQND Pro"/>
                <a:sym typeface="RQND Pro"/>
              </a:rPr>
              <a:t>What does it do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16666" r="0" b="-16666"/>
            </a:stretch>
          </a:blipFill>
        </p:spPr>
      </p:sp>
      <p:sp>
        <p:nvSpPr>
          <p:cNvPr name="Freeform 3" id="3"/>
          <p:cNvSpPr/>
          <p:nvPr/>
        </p:nvSpPr>
        <p:spPr>
          <a:xfrm flipH="false" flipV="false" rot="0">
            <a:off x="228989" y="766676"/>
            <a:ext cx="2797197" cy="2746339"/>
          </a:xfrm>
          <a:custGeom>
            <a:avLst/>
            <a:gdLst/>
            <a:ahLst/>
            <a:cxnLst/>
            <a:rect r="r" b="b" t="t" l="l"/>
            <a:pathLst>
              <a:path h="2746339" w="2797197">
                <a:moveTo>
                  <a:pt x="0" y="0"/>
                </a:moveTo>
                <a:lnTo>
                  <a:pt x="2797197" y="0"/>
                </a:lnTo>
                <a:lnTo>
                  <a:pt x="2797197" y="2746339"/>
                </a:lnTo>
                <a:lnTo>
                  <a:pt x="0" y="2746339"/>
                </a:lnTo>
                <a:lnTo>
                  <a:pt x="0" y="0"/>
                </a:lnTo>
                <a:close/>
              </a:path>
            </a:pathLst>
          </a:custGeom>
          <a:blipFill>
            <a:blip r:embed="rId3">
              <a:alphaModFix amt="26000"/>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424501" y="582399"/>
            <a:ext cx="17438998" cy="8675901"/>
          </a:xfrm>
          <a:custGeom>
            <a:avLst/>
            <a:gdLst/>
            <a:ahLst/>
            <a:cxnLst/>
            <a:rect r="r" b="b" t="t" l="l"/>
            <a:pathLst>
              <a:path h="8675901" w="17438998">
                <a:moveTo>
                  <a:pt x="0" y="0"/>
                </a:moveTo>
                <a:lnTo>
                  <a:pt x="17438998" y="0"/>
                </a:lnTo>
                <a:lnTo>
                  <a:pt x="17438998" y="8675901"/>
                </a:lnTo>
                <a:lnTo>
                  <a:pt x="0" y="8675901"/>
                </a:lnTo>
                <a:lnTo>
                  <a:pt x="0" y="0"/>
                </a:lnTo>
                <a:close/>
              </a:path>
            </a:pathLst>
          </a:custGeom>
          <a:blipFill>
            <a:blip r:embed="rId5"/>
            <a:stretch>
              <a:fillRect l="0" t="0" r="0" b="0"/>
            </a:stretch>
          </a:blipFill>
        </p:spPr>
      </p:sp>
      <p:sp>
        <p:nvSpPr>
          <p:cNvPr name="TextBox 5" id="5"/>
          <p:cNvSpPr txBox="true"/>
          <p:nvPr/>
        </p:nvSpPr>
        <p:spPr>
          <a:xfrm rot="0">
            <a:off x="5222230" y="9364400"/>
            <a:ext cx="7843540" cy="368300"/>
          </a:xfrm>
          <a:prstGeom prst="rect">
            <a:avLst/>
          </a:prstGeom>
        </p:spPr>
        <p:txBody>
          <a:bodyPr anchor="t" rtlCol="false" tIns="0" lIns="0" bIns="0" rIns="0">
            <a:spAutoFit/>
          </a:bodyPr>
          <a:lstStyle/>
          <a:p>
            <a:pPr algn="ctr">
              <a:lnSpc>
                <a:spcPts val="2800"/>
              </a:lnSpc>
              <a:spcBef>
                <a:spcPct val="0"/>
              </a:spcBef>
            </a:pPr>
            <a:r>
              <a:rPr lang="en-US" sz="2000">
                <a:solidFill>
                  <a:srgbClr val="FFFFFF"/>
                </a:solidFill>
                <a:latin typeface="Poppins"/>
                <a:ea typeface="Poppins"/>
                <a:cs typeface="Poppins"/>
                <a:sym typeface="Poppins"/>
              </a:rPr>
              <a:t>D</a:t>
            </a:r>
            <a:r>
              <a:rPr lang="en-US" sz="2000">
                <a:solidFill>
                  <a:srgbClr val="FFFFFF"/>
                </a:solidFill>
                <a:latin typeface="Poppins"/>
                <a:ea typeface="Poppins"/>
                <a:cs typeface="Poppins"/>
                <a:sym typeface="Poppins"/>
              </a:rPr>
              <a:t>erivatives trading happens largely on centralized exchanges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DAGlWBus7U0</dc:identifier>
  <dcterms:modified xsi:type="dcterms:W3CDTF">2011-08-01T06:04:30Z</dcterms:modified>
  <cp:revision>1</cp:revision>
  <dc:title>Fins5547 Major Project</dc:title>
</cp:coreProperties>
</file>